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61" r:id="rId3"/>
    <p:sldId id="271" r:id="rId4"/>
    <p:sldId id="268" r:id="rId5"/>
    <p:sldId id="269" r:id="rId6"/>
    <p:sldId id="272" r:id="rId7"/>
    <p:sldId id="270" r:id="rId8"/>
    <p:sldId id="264" r:id="rId9"/>
    <p:sldId id="266" r:id="rId10"/>
    <p:sldId id="273" r:id="rId11"/>
    <p:sldId id="259" r:id="rId12"/>
    <p:sldId id="262" r:id="rId13"/>
    <p:sldId id="267" r:id="rId14"/>
    <p:sldId id="263" r:id="rId15"/>
    <p:sldId id="282" r:id="rId16"/>
    <p:sldId id="265" r:id="rId17"/>
    <p:sldId id="275" r:id="rId18"/>
    <p:sldId id="276" r:id="rId19"/>
    <p:sldId id="277" r:id="rId20"/>
    <p:sldId id="278" r:id="rId21"/>
    <p:sldId id="279" r:id="rId22"/>
    <p:sldId id="280" r:id="rId23"/>
    <p:sldId id="281" r:id="rId24"/>
  </p:sldIdLst>
  <p:sldSz cx="9144000" cy="6858000" type="screen4x3"/>
  <p:notesSz cx="6858000" cy="9144000"/>
  <p:custDataLst>
    <p:tags r:id="rId26"/>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12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09BDBD-04D0-4732-A0B9-3F19CFB73781}" type="datetimeFigureOut">
              <a:rPr lang="ru-RU" smtClean="0"/>
              <a:pPr/>
              <a:t>11.03.2017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4EF8F8-2EC4-4D7A-ADE4-1A178C2680E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Все переходы по слайдам осуществляются по щелчку на соответствующие кнопки</a:t>
            </a:r>
            <a:r>
              <a:rPr lang="ru-RU" baseline="0" dirty="0" smtClean="0"/>
              <a:t> или текстовые ссылки.</a:t>
            </a:r>
            <a:endParaRPr lang="ru-RU" dirty="0"/>
          </a:p>
        </p:txBody>
      </p:sp>
      <p:sp>
        <p:nvSpPr>
          <p:cNvPr id="4" name="Номер слайда 3"/>
          <p:cNvSpPr>
            <a:spLocks noGrp="1"/>
          </p:cNvSpPr>
          <p:nvPr>
            <p:ph type="sldNum" sz="quarter" idx="10"/>
          </p:nvPr>
        </p:nvSpPr>
        <p:spPr/>
        <p:txBody>
          <a:bodyPr/>
          <a:lstStyle/>
          <a:p>
            <a:fld id="{BE4EF8F8-2EC4-4D7A-ADE4-1A178C2680E4}"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 синей кнопке</a:t>
            </a:r>
            <a:r>
              <a:rPr lang="ru-RU" baseline="0" dirty="0" smtClean="0"/>
              <a:t> последовательно щелкайте, пока не появится вся информация.</a:t>
            </a:r>
            <a:endParaRPr lang="ru-RU" dirty="0"/>
          </a:p>
        </p:txBody>
      </p:sp>
      <p:sp>
        <p:nvSpPr>
          <p:cNvPr id="4" name="Номер слайда 3"/>
          <p:cNvSpPr>
            <a:spLocks noGrp="1"/>
          </p:cNvSpPr>
          <p:nvPr>
            <p:ph type="sldNum" sz="quarter" idx="10"/>
          </p:nvPr>
        </p:nvSpPr>
        <p:spPr/>
        <p:txBody>
          <a:bodyPr/>
          <a:lstStyle/>
          <a:p>
            <a:fld id="{BE4EF8F8-2EC4-4D7A-ADE4-1A178C2680E4}" type="slidenum">
              <a:rPr lang="ru-RU" smtClean="0"/>
              <a:pPr/>
              <a:t>9</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E4EF8F8-2EC4-4D7A-ADE4-1A178C2680E4}" type="slidenum">
              <a:rPr lang="ru-RU" smtClean="0"/>
              <a:pPr/>
              <a:t>11</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По синей кнопке</a:t>
            </a:r>
            <a:r>
              <a:rPr lang="ru-RU" baseline="0" dirty="0" smtClean="0"/>
              <a:t> последовательно щелкайте, пока не появится вся информация.</a:t>
            </a:r>
            <a:endParaRPr lang="ru-RU" dirty="0" smtClean="0"/>
          </a:p>
          <a:p>
            <a:endParaRPr lang="ru-RU" dirty="0"/>
          </a:p>
        </p:txBody>
      </p:sp>
      <p:sp>
        <p:nvSpPr>
          <p:cNvPr id="4" name="Номер слайда 3"/>
          <p:cNvSpPr>
            <a:spLocks noGrp="1"/>
          </p:cNvSpPr>
          <p:nvPr>
            <p:ph type="sldNum" sz="quarter" idx="10"/>
          </p:nvPr>
        </p:nvSpPr>
        <p:spPr/>
        <p:txBody>
          <a:bodyPr/>
          <a:lstStyle/>
          <a:p>
            <a:fld id="{BE4EF8F8-2EC4-4D7A-ADE4-1A178C2680E4}" type="slidenum">
              <a:rPr lang="ru-RU" smtClean="0"/>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343C1D-F831-456D-B29B-FBF83DE84D26}" type="datetimeFigureOut">
              <a:rPr lang="ru-RU" smtClean="0"/>
              <a:pPr/>
              <a:t>11.03.2017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C51943-BA5C-49BD-986A-34D261B5F31D}" type="slidenum">
              <a:rPr lang="ru-RU" smtClean="0"/>
              <a:pPr/>
              <a:t>‹#›</a:t>
            </a:fld>
            <a:endParaRPr lang="ru-RU"/>
          </a:p>
        </p:txBody>
      </p:sp>
    </p:spTree>
  </p:cSld>
  <p:clrMapOvr>
    <a:masterClrMapping/>
  </p:clrMapOvr>
  <p:transition spd="med" advClick="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343C1D-F831-456D-B29B-FBF83DE84D26}" type="datetimeFigureOut">
              <a:rPr lang="ru-RU" smtClean="0"/>
              <a:pPr/>
              <a:t>11.03.2017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51943-BA5C-49BD-986A-34D261B5F31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6.png"/><Relationship Id="rId7"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17.xml"/><Relationship Id="rId5" Type="http://schemas.openxmlformats.org/officeDocument/2006/relationships/slide" Target="slide10.xml"/><Relationship Id="rId4" Type="http://schemas.openxmlformats.org/officeDocument/2006/relationships/slide" Target="slide3.xml"/><Relationship Id="rId9" Type="http://schemas.openxmlformats.org/officeDocument/2006/relationships/slide" Target="slide18.xml"/></Relationships>
</file>

<file path=ppt/slides/_rels/slide3.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slide" Target="slide7.xml"/><Relationship Id="rId7" Type="http://schemas.openxmlformats.org/officeDocument/2006/relationships/slide" Target="slide17.xml"/><Relationship Id="rId2"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8.xml"/><Relationship Id="rId5" Type="http://schemas.openxmlformats.org/officeDocument/2006/relationships/image" Target="../media/image5.jpeg"/><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gif"/><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12.xml"/><Relationship Id="rId7" Type="http://schemas.openxmlformats.org/officeDocument/2006/relationships/slide" Target="slide16.xml"/><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slide" Target="slide2.xml"/><Relationship Id="rId10" Type="http://schemas.openxmlformats.org/officeDocument/2006/relationships/image" Target="../media/image7.gif"/><Relationship Id="rId4" Type="http://schemas.openxmlformats.org/officeDocument/2006/relationships/slide" Target="slide14.xml"/><Relationship Id="rId9" Type="http://schemas.openxmlformats.org/officeDocument/2006/relationships/slide" Target="slide17.xml"/></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9.xml"/><Relationship Id="rId7" Type="http://schemas.openxmlformats.org/officeDocument/2006/relationships/slide" Target="slide23.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slide" Target="slide22.xml"/><Relationship Id="rId11" Type="http://schemas.openxmlformats.org/officeDocument/2006/relationships/image" Target="../media/image12.png"/><Relationship Id="rId5" Type="http://schemas.openxmlformats.org/officeDocument/2006/relationships/slide" Target="slide21.xml"/><Relationship Id="rId10" Type="http://schemas.openxmlformats.org/officeDocument/2006/relationships/image" Target="../media/image11.png"/><Relationship Id="rId4" Type="http://schemas.openxmlformats.org/officeDocument/2006/relationships/slide" Target="slide20.xml"/><Relationship Id="rId9"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6" name="Рисунок 5" descr="т.bmp"/>
          <p:cNvPicPr>
            <a:picLocks noChangeAspect="1"/>
          </p:cNvPicPr>
          <p:nvPr/>
        </p:nvPicPr>
        <p:blipFill>
          <a:blip r:embed="rId3" cstate="print">
            <a:clrChange>
              <a:clrFrom>
                <a:srgbClr val="FEFEFE"/>
              </a:clrFrom>
              <a:clrTo>
                <a:srgbClr val="FEFEFE">
                  <a:alpha val="0"/>
                </a:srgbClr>
              </a:clrTo>
            </a:clrChange>
          </a:blip>
          <a:stretch>
            <a:fillRect/>
          </a:stretch>
        </p:blipFill>
        <p:spPr>
          <a:xfrm>
            <a:off x="7858148" y="2143116"/>
            <a:ext cx="1143008" cy="1143008"/>
          </a:xfrm>
          <a:prstGeom prst="rect">
            <a:avLst/>
          </a:prstGeom>
        </p:spPr>
      </p:pic>
      <p:pic>
        <p:nvPicPr>
          <p:cNvPr id="7" name="Рисунок 6" descr="nn.bmp"/>
          <p:cNvPicPr>
            <a:picLocks noChangeAspect="1"/>
          </p:cNvPicPr>
          <p:nvPr/>
        </p:nvPicPr>
        <p:blipFill>
          <a:blip r:embed="rId4" cstate="print">
            <a:clrChange>
              <a:clrFrom>
                <a:srgbClr val="FFFFFF"/>
              </a:clrFrom>
              <a:clrTo>
                <a:srgbClr val="FFFFFF">
                  <a:alpha val="0"/>
                </a:srgbClr>
              </a:clrTo>
            </a:clrChange>
          </a:blip>
          <a:stretch>
            <a:fillRect/>
          </a:stretch>
        </p:blipFill>
        <p:spPr>
          <a:xfrm>
            <a:off x="214282" y="3571876"/>
            <a:ext cx="1571636" cy="1257309"/>
          </a:xfrm>
          <a:prstGeom prst="rect">
            <a:avLst/>
          </a:prstGeom>
        </p:spPr>
      </p:pic>
      <p:pic>
        <p:nvPicPr>
          <p:cNvPr id="8" name="Рисунок 7" descr="k1545310.jpg">
            <a:hlinkClick r:id="" action="ppaction://hlinkshowjump?jump=nextslide"/>
          </p:cNvPr>
          <p:cNvPicPr>
            <a:picLocks noChangeAspect="1"/>
          </p:cNvPicPr>
          <p:nvPr/>
        </p:nvPicPr>
        <p:blipFill>
          <a:blip r:embed="rId5"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1" name="TextBox 10"/>
          <p:cNvSpPr txBox="1"/>
          <p:nvPr/>
        </p:nvSpPr>
        <p:spPr>
          <a:xfrm>
            <a:off x="1071538" y="2428868"/>
            <a:ext cx="6455613" cy="1107996"/>
          </a:xfrm>
          <a:prstGeom prst="rect">
            <a:avLst/>
          </a:prstGeom>
          <a:noFill/>
        </p:spPr>
        <p:txBody>
          <a:bodyPr wrap="none" rtlCol="0">
            <a:spAutoFit/>
          </a:bodyPr>
          <a:lstStyle/>
          <a:p>
            <a:r>
              <a:rPr lang="en-US" sz="6600" dirty="0" smtClean="0">
                <a:latin typeface="Lucida Handwriting" pitchFamily="66" charset="0"/>
              </a:rPr>
              <a:t>Essay writing</a:t>
            </a:r>
            <a:endParaRPr lang="ru-RU" sz="6600" dirty="0"/>
          </a:p>
        </p:txBody>
      </p:sp>
    </p:spTree>
  </p:cSld>
  <p:clrMapOvr>
    <a:masterClrMapping/>
  </p:clrMapOvr>
  <p:transition spd="med" advClick="0">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Рисунок 22" descr="arrow_35.png"/>
          <p:cNvPicPr>
            <a:picLocks noChangeAspect="1"/>
          </p:cNvPicPr>
          <p:nvPr/>
        </p:nvPicPr>
        <p:blipFill>
          <a:blip r:embed="rId3" cstate="print"/>
          <a:stretch>
            <a:fillRect/>
          </a:stretch>
        </p:blipFill>
        <p:spPr>
          <a:xfrm rot="2959677">
            <a:off x="5544014" y="2621017"/>
            <a:ext cx="2160289" cy="729451"/>
          </a:xfrm>
          <a:prstGeom prst="rect">
            <a:avLst/>
          </a:prstGeom>
        </p:spPr>
      </p:pic>
      <p:pic>
        <p:nvPicPr>
          <p:cNvPr id="27" name="Рисунок 26" descr="arrow_35.png"/>
          <p:cNvPicPr>
            <a:picLocks noChangeAspect="1"/>
          </p:cNvPicPr>
          <p:nvPr/>
        </p:nvPicPr>
        <p:blipFill>
          <a:blip r:embed="rId3" cstate="print"/>
          <a:stretch>
            <a:fillRect/>
          </a:stretch>
        </p:blipFill>
        <p:spPr>
          <a:xfrm rot="18640323" flipH="1">
            <a:off x="2543619" y="2549579"/>
            <a:ext cx="2160289" cy="729451"/>
          </a:xfrm>
          <a:prstGeom prst="rect">
            <a:avLst/>
          </a:prstGeom>
        </p:spPr>
      </p:pic>
      <p:sp>
        <p:nvSpPr>
          <p:cNvPr id="28" name="Прямоугольник 27"/>
          <p:cNvSpPr/>
          <p:nvPr/>
        </p:nvSpPr>
        <p:spPr>
          <a:xfrm rot="16200000">
            <a:off x="-956492" y="3242452"/>
            <a:ext cx="3783579" cy="584775"/>
          </a:xfrm>
          <a:prstGeom prst="rect">
            <a:avLst/>
          </a:prstGeom>
        </p:spPr>
        <p:txBody>
          <a:bodyPr wrap="square">
            <a:spAutoFit/>
          </a:bodyPr>
          <a:lstStyle/>
          <a:p>
            <a:pPr algn="dist"/>
            <a:r>
              <a:rPr lang="en-US" sz="3200" b="1" dirty="0" smtClean="0">
                <a:latin typeface="Arial Narrow" pitchFamily="34" charset="0"/>
                <a:cs typeface="Arial" pitchFamily="34" charset="0"/>
              </a:rPr>
              <a:t>Discursive essays</a:t>
            </a:r>
            <a:endParaRPr lang="ru-RU" sz="3200" b="1" dirty="0">
              <a:latin typeface="Arial Narrow" pitchFamily="34" charset="0"/>
              <a:cs typeface="Arial" pitchFamily="34" charset="0"/>
            </a:endParaRPr>
          </a:p>
        </p:txBody>
      </p:sp>
      <p:grpSp>
        <p:nvGrpSpPr>
          <p:cNvPr id="33" name="Группа 32"/>
          <p:cNvGrpSpPr/>
          <p:nvPr/>
        </p:nvGrpSpPr>
        <p:grpSpPr>
          <a:xfrm>
            <a:off x="2000232" y="714356"/>
            <a:ext cx="6572296" cy="1428760"/>
            <a:chOff x="2000232" y="714356"/>
            <a:chExt cx="6572296" cy="1428760"/>
          </a:xfrm>
        </p:grpSpPr>
        <p:sp>
          <p:nvSpPr>
            <p:cNvPr id="24" name="TextBox 23"/>
            <p:cNvSpPr txBox="1"/>
            <p:nvPr/>
          </p:nvSpPr>
          <p:spPr>
            <a:xfrm>
              <a:off x="2285984" y="928670"/>
              <a:ext cx="6186309" cy="923330"/>
            </a:xfrm>
            <a:prstGeom prst="rect">
              <a:avLst/>
            </a:prstGeom>
            <a:noFill/>
          </p:spPr>
          <p:txBody>
            <a:bodyPr wrap="none" rtlCol="0">
              <a:spAutoFit/>
            </a:bodyPr>
            <a:lstStyle/>
            <a:p>
              <a:r>
                <a:rPr lang="en-US" sz="5400" b="1" dirty="0" smtClean="0">
                  <a:latin typeface="Arial" pitchFamily="34" charset="0"/>
                  <a:cs typeface="Arial" pitchFamily="34" charset="0"/>
                </a:rPr>
                <a:t>Discursive essays</a:t>
              </a:r>
              <a:endParaRPr lang="ru-RU" sz="5400" b="1" dirty="0">
                <a:latin typeface="Arial" pitchFamily="34" charset="0"/>
                <a:cs typeface="Arial" pitchFamily="34" charset="0"/>
              </a:endParaRPr>
            </a:p>
          </p:txBody>
        </p:sp>
        <p:sp>
          <p:nvSpPr>
            <p:cNvPr id="29" name="Овал 28"/>
            <p:cNvSpPr/>
            <p:nvPr/>
          </p:nvSpPr>
          <p:spPr>
            <a:xfrm>
              <a:off x="2000232" y="714356"/>
              <a:ext cx="6572296" cy="14287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4" name="Группа 33"/>
          <p:cNvGrpSpPr/>
          <p:nvPr/>
        </p:nvGrpSpPr>
        <p:grpSpPr>
          <a:xfrm>
            <a:off x="1571604" y="3786190"/>
            <a:ext cx="3286148" cy="1571636"/>
            <a:chOff x="1714480" y="3786190"/>
            <a:chExt cx="3071834" cy="1428760"/>
          </a:xfrm>
        </p:grpSpPr>
        <p:sp>
          <p:nvSpPr>
            <p:cNvPr id="25" name="Прямоугольник 24"/>
            <p:cNvSpPr/>
            <p:nvPr/>
          </p:nvSpPr>
          <p:spPr>
            <a:xfrm>
              <a:off x="2071670" y="3929066"/>
              <a:ext cx="2214578" cy="1077218"/>
            </a:xfrm>
            <a:prstGeom prst="rect">
              <a:avLst/>
            </a:prstGeom>
          </p:spPr>
          <p:txBody>
            <a:bodyPr wrap="square">
              <a:spAutoFit/>
            </a:bodyPr>
            <a:lstStyle/>
            <a:p>
              <a:pPr lvl="0" algn="ctr"/>
              <a:r>
                <a:rPr lang="en-US" sz="3200" b="1" dirty="0" smtClean="0">
                  <a:latin typeface="Arial" pitchFamily="34" charset="0"/>
                  <a:cs typeface="Arial" pitchFamily="34" charset="0"/>
                  <a:hlinkClick r:id="rId4" action="ppaction://hlinksldjump"/>
                </a:rPr>
                <a:t>Opinion essay</a:t>
              </a:r>
              <a:endParaRPr lang="en-US" sz="3200" b="1" dirty="0" smtClean="0">
                <a:latin typeface="Arial" pitchFamily="34" charset="0"/>
                <a:cs typeface="Arial" pitchFamily="34" charset="0"/>
              </a:endParaRPr>
            </a:p>
          </p:txBody>
        </p:sp>
        <p:sp>
          <p:nvSpPr>
            <p:cNvPr id="30" name="Овал 29"/>
            <p:cNvSpPr/>
            <p:nvPr/>
          </p:nvSpPr>
          <p:spPr>
            <a:xfrm>
              <a:off x="1714480" y="3786190"/>
              <a:ext cx="3071834" cy="14287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5" name="Группа 34"/>
          <p:cNvGrpSpPr/>
          <p:nvPr/>
        </p:nvGrpSpPr>
        <p:grpSpPr>
          <a:xfrm>
            <a:off x="5103321" y="3786192"/>
            <a:ext cx="3519811" cy="1571637"/>
            <a:chOff x="5429256" y="3786190"/>
            <a:chExt cx="3071834" cy="1428760"/>
          </a:xfrm>
        </p:grpSpPr>
        <p:sp>
          <p:nvSpPr>
            <p:cNvPr id="26" name="Прямоугольник 25"/>
            <p:cNvSpPr/>
            <p:nvPr/>
          </p:nvSpPr>
          <p:spPr>
            <a:xfrm>
              <a:off x="5526671" y="3916075"/>
              <a:ext cx="2867910" cy="979288"/>
            </a:xfrm>
            <a:prstGeom prst="rect">
              <a:avLst/>
            </a:prstGeom>
          </p:spPr>
          <p:txBody>
            <a:bodyPr wrap="square">
              <a:spAutoFit/>
            </a:bodyPr>
            <a:lstStyle/>
            <a:p>
              <a:pPr lvl="0" algn="ctr"/>
              <a:r>
                <a:rPr lang="en-US" sz="3200" b="1" dirty="0" smtClean="0">
                  <a:solidFill>
                    <a:prstClr val="black"/>
                  </a:solidFill>
                  <a:latin typeface="Arial" pitchFamily="34" charset="0"/>
                  <a:cs typeface="Arial" pitchFamily="34" charset="0"/>
                  <a:hlinkClick r:id="rId5" action="ppaction://hlinksldjump"/>
                </a:rPr>
                <a:t>‘For’ and ‘against’ essay</a:t>
              </a:r>
              <a:endParaRPr lang="en-US" sz="3200" b="1" dirty="0" smtClean="0">
                <a:solidFill>
                  <a:prstClr val="black"/>
                </a:solidFill>
                <a:latin typeface="Arial" pitchFamily="34" charset="0"/>
                <a:cs typeface="Arial" pitchFamily="34" charset="0"/>
              </a:endParaRPr>
            </a:p>
          </p:txBody>
        </p:sp>
        <p:sp>
          <p:nvSpPr>
            <p:cNvPr id="31" name="Овал 30"/>
            <p:cNvSpPr/>
            <p:nvPr/>
          </p:nvSpPr>
          <p:spPr>
            <a:xfrm>
              <a:off x="5429256" y="3786190"/>
              <a:ext cx="3071834" cy="14287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37" name="Рисунок 36" descr="y-g-button-3.gif">
            <a:hlinkClick r:id="rId6" action="ppaction://hlinksldjump"/>
          </p:cNvPr>
          <p:cNvPicPr>
            <a:picLocks noChangeAspect="1"/>
          </p:cNvPicPr>
          <p:nvPr/>
        </p:nvPicPr>
        <p:blipFill>
          <a:blip r:embed="rId7" cstate="print"/>
          <a:stretch>
            <a:fillRect/>
          </a:stretch>
        </p:blipFill>
        <p:spPr>
          <a:xfrm>
            <a:off x="214282" y="6215082"/>
            <a:ext cx="971556" cy="285752"/>
          </a:xfrm>
          <a:prstGeom prst="rect">
            <a:avLst/>
          </a:prstGeom>
        </p:spPr>
      </p:pic>
      <p:pic>
        <p:nvPicPr>
          <p:cNvPr id="16" name="Рисунок 15" descr="Tn_004555.jpg">
            <a:hlinkClick r:id="" action="ppaction://hlinkshowjump?jump=endshow"/>
          </p:cNvPr>
          <p:cNvPicPr>
            <a:picLocks noChangeAspect="1"/>
          </p:cNvPicPr>
          <p:nvPr/>
        </p:nvPicPr>
        <p:blipFill>
          <a:blip r:embed="rId8" cstate="print">
            <a:clrChange>
              <a:clrFrom>
                <a:srgbClr val="FEFEFE"/>
              </a:clrFrom>
              <a:clrTo>
                <a:srgbClr val="FEFEFE">
                  <a:alpha val="0"/>
                </a:srgbClr>
              </a:clrTo>
            </a:clrChange>
          </a:blip>
          <a:stretch>
            <a:fillRect/>
          </a:stretch>
        </p:blipFill>
        <p:spPr>
          <a:xfrm>
            <a:off x="7786710" y="5929330"/>
            <a:ext cx="952500" cy="638175"/>
          </a:xfrm>
          <a:prstGeom prst="rect">
            <a:avLst/>
          </a:prstGeom>
        </p:spPr>
      </p:pic>
      <p:sp>
        <p:nvSpPr>
          <p:cNvPr id="19" name="Прямоугольник 18"/>
          <p:cNvSpPr/>
          <p:nvPr/>
        </p:nvSpPr>
        <p:spPr>
          <a:xfrm>
            <a:off x="3571868" y="5715016"/>
            <a:ext cx="3174267" cy="461665"/>
          </a:xfrm>
          <a:prstGeom prst="rect">
            <a:avLst/>
          </a:prstGeom>
        </p:spPr>
        <p:txBody>
          <a:bodyPr wrap="none">
            <a:spAutoFit/>
          </a:bodyPr>
          <a:lstStyle/>
          <a:p>
            <a:r>
              <a:rPr lang="ru-RU" b="1" dirty="0" smtClean="0">
                <a:solidFill>
                  <a:srgbClr val="FF0000"/>
                </a:solidFill>
                <a:latin typeface="Arial Narrow" pitchFamily="34" charset="0"/>
                <a:hlinkClick r:id="rId9" action="ppaction://hlinksldjump"/>
              </a:rPr>
              <a:t> + </a:t>
            </a:r>
            <a:r>
              <a:rPr lang="ru-RU" sz="2400" b="1" dirty="0" smtClean="0">
                <a:solidFill>
                  <a:srgbClr val="C00000"/>
                </a:solidFill>
                <a:latin typeface="Arial Narrow" pitchFamily="34" charset="0"/>
                <a:cs typeface="Arial" pitchFamily="34" charset="0"/>
                <a:hlinkClick r:id="rId9" action="ppaction://hlinksldjump"/>
              </a:rPr>
              <a:t>Критерии оценивания</a:t>
            </a:r>
            <a:endParaRPr lang="ru-RU" sz="2400" b="1" dirty="0">
              <a:solidFill>
                <a:srgbClr val="C00000"/>
              </a:solidFill>
              <a:latin typeface="Arial Narrow" pitchFamily="34" charset="0"/>
              <a:cs typeface="Arial" pitchFamily="34" charset="0"/>
            </a:endParaRPr>
          </a:p>
        </p:txBody>
      </p:sp>
    </p:spTree>
  </p:cSld>
  <p:clrMapOvr>
    <a:masterClrMapping/>
  </p:clrMapOvr>
  <p:transition spd="med" advClick="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1000"/>
                                  </p:stCondLst>
                                  <p:childTnLst>
                                    <p:set>
                                      <p:cBhvr>
                                        <p:cTn id="6" dur="1" fill="hold">
                                          <p:stCondLst>
                                            <p:cond delay="0"/>
                                          </p:stCondLst>
                                        </p:cTn>
                                        <p:tgtEl>
                                          <p:spTgt spid="33"/>
                                        </p:tgtEl>
                                        <p:attrNameLst>
                                          <p:attrName>style.visibility</p:attrName>
                                        </p:attrNameLst>
                                      </p:cBhvr>
                                      <p:to>
                                        <p:strVal val="visible"/>
                                      </p:to>
                                    </p:set>
                                    <p:anim calcmode="lin" valueType="num">
                                      <p:cBhvr>
                                        <p:cTn id="7" dur="2000" fill="hold"/>
                                        <p:tgtEl>
                                          <p:spTgt spid="33"/>
                                        </p:tgtEl>
                                        <p:attrNameLst>
                                          <p:attrName>ppt_w</p:attrName>
                                        </p:attrNameLst>
                                      </p:cBhvr>
                                      <p:tavLst>
                                        <p:tav tm="0">
                                          <p:val>
                                            <p:fltVal val="0"/>
                                          </p:val>
                                        </p:tav>
                                        <p:tav tm="100000">
                                          <p:val>
                                            <p:strVal val="#ppt_w"/>
                                          </p:val>
                                        </p:tav>
                                      </p:tavLst>
                                    </p:anim>
                                    <p:anim calcmode="lin" valueType="num">
                                      <p:cBhvr>
                                        <p:cTn id="8" dur="2000" fill="hold"/>
                                        <p:tgtEl>
                                          <p:spTgt spid="33"/>
                                        </p:tgtEl>
                                        <p:attrNameLst>
                                          <p:attrName>ppt_h</p:attrName>
                                        </p:attrNameLst>
                                      </p:cBhvr>
                                      <p:tavLst>
                                        <p:tav tm="0">
                                          <p:val>
                                            <p:strVal val="#ppt_h"/>
                                          </p:val>
                                        </p:tav>
                                        <p:tav tm="100000">
                                          <p:val>
                                            <p:strVal val="#ppt_h"/>
                                          </p:val>
                                        </p:tav>
                                      </p:tavLst>
                                    </p:anim>
                                  </p:childTnLst>
                                </p:cTn>
                              </p:par>
                            </p:childTnLst>
                          </p:cTn>
                        </p:par>
                        <p:par>
                          <p:cTn id="9" fill="hold">
                            <p:stCondLst>
                              <p:cond delay="3000"/>
                            </p:stCondLst>
                            <p:childTnLst>
                              <p:par>
                                <p:cTn id="10" presetID="9" presetClass="entr" presetSubtype="0" fill="hold" nodeType="afterEffect">
                                  <p:stCondLst>
                                    <p:cond delay="100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1000"/>
                                        <p:tgtEl>
                                          <p:spTgt spid="27"/>
                                        </p:tgtEl>
                                      </p:cBhvr>
                                    </p:animEffect>
                                  </p:childTnLst>
                                </p:cTn>
                              </p:par>
                            </p:childTnLst>
                          </p:cTn>
                        </p:par>
                        <p:par>
                          <p:cTn id="13" fill="hold">
                            <p:stCondLst>
                              <p:cond delay="5000"/>
                            </p:stCondLst>
                            <p:childTnLst>
                              <p:par>
                                <p:cTn id="14" presetID="23" presetClass="entr" presetSubtype="16" fill="hold" nodeType="afterEffect">
                                  <p:stCondLst>
                                    <p:cond delay="1000"/>
                                  </p:stCondLst>
                                  <p:iterate type="lt">
                                    <p:tmPct val="0"/>
                                  </p:iterate>
                                  <p:childTnLst>
                                    <p:set>
                                      <p:cBhvr>
                                        <p:cTn id="15" dur="1" fill="hold">
                                          <p:stCondLst>
                                            <p:cond delay="0"/>
                                          </p:stCondLst>
                                        </p:cTn>
                                        <p:tgtEl>
                                          <p:spTgt spid="34"/>
                                        </p:tgtEl>
                                        <p:attrNameLst>
                                          <p:attrName>style.visibility</p:attrName>
                                        </p:attrNameLst>
                                      </p:cBhvr>
                                      <p:to>
                                        <p:strVal val="visible"/>
                                      </p:to>
                                    </p:set>
                                    <p:anim calcmode="lin" valueType="num">
                                      <p:cBhvr>
                                        <p:cTn id="16" dur="1000" fill="hold"/>
                                        <p:tgtEl>
                                          <p:spTgt spid="34"/>
                                        </p:tgtEl>
                                        <p:attrNameLst>
                                          <p:attrName>ppt_w</p:attrName>
                                        </p:attrNameLst>
                                      </p:cBhvr>
                                      <p:tavLst>
                                        <p:tav tm="0">
                                          <p:val>
                                            <p:fltVal val="0"/>
                                          </p:val>
                                        </p:tav>
                                        <p:tav tm="100000">
                                          <p:val>
                                            <p:strVal val="#ppt_w"/>
                                          </p:val>
                                        </p:tav>
                                      </p:tavLst>
                                    </p:anim>
                                    <p:anim calcmode="lin" valueType="num">
                                      <p:cBhvr>
                                        <p:cTn id="17" dur="1000" fill="hold"/>
                                        <p:tgtEl>
                                          <p:spTgt spid="34"/>
                                        </p:tgtEl>
                                        <p:attrNameLst>
                                          <p:attrName>ppt_h</p:attrName>
                                        </p:attrNameLst>
                                      </p:cBhvr>
                                      <p:tavLst>
                                        <p:tav tm="0">
                                          <p:val>
                                            <p:fltVal val="0"/>
                                          </p:val>
                                        </p:tav>
                                        <p:tav tm="100000">
                                          <p:val>
                                            <p:strVal val="#ppt_h"/>
                                          </p:val>
                                        </p:tav>
                                      </p:tavLst>
                                    </p:anim>
                                  </p:childTnLst>
                                </p:cTn>
                              </p:par>
                            </p:childTnLst>
                          </p:cTn>
                        </p:par>
                        <p:par>
                          <p:cTn id="18" fill="hold">
                            <p:stCondLst>
                              <p:cond delay="7000"/>
                            </p:stCondLst>
                            <p:childTnLst>
                              <p:par>
                                <p:cTn id="19" presetID="23" presetClass="entr" presetSubtype="16" fill="hold" nodeType="afterEffect">
                                  <p:stCondLst>
                                    <p:cond delay="1000"/>
                                  </p:stCondLst>
                                  <p:iterate type="lt">
                                    <p:tmPct val="0"/>
                                  </p:iterate>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ppt_w</p:attrName>
                                        </p:attrNameLst>
                                      </p:cBhvr>
                                      <p:tavLst>
                                        <p:tav tm="0">
                                          <p:val>
                                            <p:fltVal val="0"/>
                                          </p:val>
                                        </p:tav>
                                        <p:tav tm="100000">
                                          <p:val>
                                            <p:strVal val="#ppt_w"/>
                                          </p:val>
                                        </p:tav>
                                      </p:tavLst>
                                    </p:anim>
                                    <p:anim calcmode="lin" valueType="num">
                                      <p:cBhvr>
                                        <p:cTn id="22" dur="1000" fill="hold"/>
                                        <p:tgtEl>
                                          <p:spTgt spid="23"/>
                                        </p:tgtEl>
                                        <p:attrNameLst>
                                          <p:attrName>ppt_h</p:attrName>
                                        </p:attrNameLst>
                                      </p:cBhvr>
                                      <p:tavLst>
                                        <p:tav tm="0">
                                          <p:val>
                                            <p:fltVal val="0"/>
                                          </p:val>
                                        </p:tav>
                                        <p:tav tm="100000">
                                          <p:val>
                                            <p:strVal val="#ppt_h"/>
                                          </p:val>
                                        </p:tav>
                                      </p:tavLst>
                                    </p:anim>
                                  </p:childTnLst>
                                </p:cTn>
                              </p:par>
                            </p:childTnLst>
                          </p:cTn>
                        </p:par>
                        <p:par>
                          <p:cTn id="23" fill="hold">
                            <p:stCondLst>
                              <p:cond delay="9000"/>
                            </p:stCondLst>
                            <p:childTnLst>
                              <p:par>
                                <p:cTn id="24" presetID="23" presetClass="entr" presetSubtype="16" fill="hold" nodeType="afterEffect">
                                  <p:stCondLst>
                                    <p:cond delay="1000"/>
                                  </p:stCondLst>
                                  <p:iterate type="lt">
                                    <p:tmPct val="0"/>
                                  </p:iterate>
                                  <p:childTnLst>
                                    <p:set>
                                      <p:cBhvr>
                                        <p:cTn id="25" dur="1" fill="hold">
                                          <p:stCondLst>
                                            <p:cond delay="0"/>
                                          </p:stCondLst>
                                        </p:cTn>
                                        <p:tgtEl>
                                          <p:spTgt spid="35"/>
                                        </p:tgtEl>
                                        <p:attrNameLst>
                                          <p:attrName>style.visibility</p:attrName>
                                        </p:attrNameLst>
                                      </p:cBhvr>
                                      <p:to>
                                        <p:strVal val="visible"/>
                                      </p:to>
                                    </p:set>
                                    <p:anim calcmode="lin" valueType="num">
                                      <p:cBhvr>
                                        <p:cTn id="26" dur="1000" fill="hold"/>
                                        <p:tgtEl>
                                          <p:spTgt spid="35"/>
                                        </p:tgtEl>
                                        <p:attrNameLst>
                                          <p:attrName>ppt_w</p:attrName>
                                        </p:attrNameLst>
                                      </p:cBhvr>
                                      <p:tavLst>
                                        <p:tav tm="0">
                                          <p:val>
                                            <p:fltVal val="0"/>
                                          </p:val>
                                        </p:tav>
                                        <p:tav tm="100000">
                                          <p:val>
                                            <p:strVal val="#ppt_w"/>
                                          </p:val>
                                        </p:tav>
                                      </p:tavLst>
                                    </p:anim>
                                    <p:anim calcmode="lin" valueType="num">
                                      <p:cBhvr>
                                        <p:cTn id="27" dur="1000" fill="hold"/>
                                        <p:tgtEl>
                                          <p:spTgt spid="35"/>
                                        </p:tgtEl>
                                        <p:attrNameLst>
                                          <p:attrName>ppt_h</p:attrName>
                                        </p:attrNameLst>
                                      </p:cBhvr>
                                      <p:tavLst>
                                        <p:tav tm="0">
                                          <p:val>
                                            <p:fltVal val="0"/>
                                          </p:val>
                                        </p:tav>
                                        <p:tav tm="100000">
                                          <p:val>
                                            <p:strVal val="#ppt_h"/>
                                          </p:val>
                                        </p:tav>
                                      </p:tavLst>
                                    </p:anim>
                                  </p:childTnLst>
                                </p:cTn>
                              </p:par>
                            </p:childTnLst>
                          </p:cTn>
                        </p:par>
                        <p:par>
                          <p:cTn id="28" fill="hold">
                            <p:stCondLst>
                              <p:cond delay="11000"/>
                            </p:stCondLst>
                            <p:childTnLst>
                              <p:par>
                                <p:cTn id="29" presetID="17" presetClass="entr" presetSubtype="10" fill="hold" grpId="0" nodeType="afterEffect">
                                  <p:stCondLst>
                                    <p:cond delay="10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2000" fill="hold"/>
                                        <p:tgtEl>
                                          <p:spTgt spid="19"/>
                                        </p:tgtEl>
                                        <p:attrNameLst>
                                          <p:attrName>ppt_w</p:attrName>
                                        </p:attrNameLst>
                                      </p:cBhvr>
                                      <p:tavLst>
                                        <p:tav tm="0">
                                          <p:val>
                                            <p:fltVal val="0"/>
                                          </p:val>
                                        </p:tav>
                                        <p:tav tm="100000">
                                          <p:val>
                                            <p:strVal val="#ppt_w"/>
                                          </p:val>
                                        </p:tav>
                                      </p:tavLst>
                                    </p:anim>
                                    <p:anim calcmode="lin" valueType="num">
                                      <p:cBhvr>
                                        <p:cTn id="32"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04" y="714356"/>
            <a:ext cx="6634765" cy="646331"/>
          </a:xfrm>
          <a:prstGeom prst="rect">
            <a:avLst/>
          </a:prstGeom>
          <a:noFill/>
        </p:spPr>
        <p:txBody>
          <a:bodyPr wrap="none" rtlCol="0">
            <a:spAutoFit/>
          </a:bodyPr>
          <a:lstStyle/>
          <a:p>
            <a:r>
              <a:rPr lang="en-US" sz="3600" b="1" dirty="0" smtClean="0"/>
              <a:t>The structure of an opinion essay.</a:t>
            </a:r>
            <a:endParaRPr lang="ru-RU" sz="3600" b="1" dirty="0"/>
          </a:p>
        </p:txBody>
      </p:sp>
      <p:sp>
        <p:nvSpPr>
          <p:cNvPr id="3" name="TextBox 2"/>
          <p:cNvSpPr txBox="1"/>
          <p:nvPr/>
        </p:nvSpPr>
        <p:spPr>
          <a:xfrm>
            <a:off x="1857356" y="1285860"/>
            <a:ext cx="2409634" cy="584775"/>
          </a:xfrm>
          <a:prstGeom prst="rect">
            <a:avLst/>
          </a:prstGeom>
          <a:noFill/>
        </p:spPr>
        <p:txBody>
          <a:bodyPr wrap="none" rtlCol="0">
            <a:spAutoFit/>
          </a:bodyPr>
          <a:lstStyle/>
          <a:p>
            <a:r>
              <a:rPr lang="en-US" sz="3200" dirty="0" smtClean="0">
                <a:latin typeface="Arial Narrow" pitchFamily="34" charset="0"/>
              </a:rPr>
              <a:t>I. </a:t>
            </a:r>
            <a:r>
              <a:rPr lang="en-US" sz="3200" dirty="0" smtClean="0">
                <a:latin typeface="Arial Narrow" pitchFamily="34" charset="0"/>
                <a:hlinkClick r:id="" action="ppaction://hlinkshowjump?jump=nextslide"/>
              </a:rPr>
              <a:t>Introduction</a:t>
            </a:r>
            <a:r>
              <a:rPr lang="en-US" sz="3200" dirty="0" smtClean="0">
                <a:latin typeface="Arial Narrow" pitchFamily="34" charset="0"/>
              </a:rPr>
              <a:t> .</a:t>
            </a:r>
            <a:endParaRPr lang="ru-RU" sz="3200" dirty="0">
              <a:latin typeface="Arial Narrow" pitchFamily="34" charset="0"/>
            </a:endParaRPr>
          </a:p>
        </p:txBody>
      </p:sp>
      <p:sp>
        <p:nvSpPr>
          <p:cNvPr id="4" name="TextBox 3"/>
          <p:cNvSpPr txBox="1"/>
          <p:nvPr/>
        </p:nvSpPr>
        <p:spPr>
          <a:xfrm>
            <a:off x="1785918" y="2714620"/>
            <a:ext cx="6259021" cy="584775"/>
          </a:xfrm>
          <a:prstGeom prst="rect">
            <a:avLst/>
          </a:prstGeom>
          <a:noFill/>
        </p:spPr>
        <p:txBody>
          <a:bodyPr wrap="none" rtlCol="0">
            <a:spAutoFit/>
          </a:bodyPr>
          <a:lstStyle/>
          <a:p>
            <a:r>
              <a:rPr lang="en-US" sz="3200" dirty="0" smtClean="0">
                <a:latin typeface="Arial Narrow" pitchFamily="34" charset="0"/>
              </a:rPr>
              <a:t>II. </a:t>
            </a:r>
            <a:r>
              <a:rPr lang="en-US" sz="3200" dirty="0" smtClean="0">
                <a:latin typeface="Arial Narrow" pitchFamily="34" charset="0"/>
                <a:hlinkClick r:id="rId2" action="ppaction://hlinksldjump"/>
              </a:rPr>
              <a:t>The body of an essay</a:t>
            </a:r>
            <a:r>
              <a:rPr lang="ru-RU" sz="3200" dirty="0" smtClean="0">
                <a:latin typeface="Arial Narrow" pitchFamily="34" charset="0"/>
                <a:hlinkClick r:id="rId2" action="ppaction://hlinksldjump"/>
              </a:rPr>
              <a:t> </a:t>
            </a:r>
            <a:r>
              <a:rPr lang="en-US" sz="3200" dirty="0" smtClean="0">
                <a:latin typeface="Arial Narrow" pitchFamily="34" charset="0"/>
              </a:rPr>
              <a:t> </a:t>
            </a:r>
            <a:r>
              <a:rPr lang="ru-RU" sz="3200" dirty="0" smtClean="0">
                <a:latin typeface="Arial Narrow" pitchFamily="34" charset="0"/>
              </a:rPr>
              <a:t>(2</a:t>
            </a:r>
            <a:r>
              <a:rPr lang="en-US" sz="3200" dirty="0" smtClean="0">
                <a:latin typeface="Arial Narrow" pitchFamily="34" charset="0"/>
              </a:rPr>
              <a:t> paragraphs).</a:t>
            </a:r>
          </a:p>
        </p:txBody>
      </p:sp>
      <p:sp>
        <p:nvSpPr>
          <p:cNvPr id="5" name="TextBox 4"/>
          <p:cNvSpPr txBox="1"/>
          <p:nvPr/>
        </p:nvSpPr>
        <p:spPr>
          <a:xfrm>
            <a:off x="1785918" y="4786322"/>
            <a:ext cx="2504212" cy="584775"/>
          </a:xfrm>
          <a:prstGeom prst="rect">
            <a:avLst/>
          </a:prstGeom>
          <a:noFill/>
        </p:spPr>
        <p:txBody>
          <a:bodyPr wrap="none" rtlCol="0">
            <a:spAutoFit/>
          </a:bodyPr>
          <a:lstStyle/>
          <a:p>
            <a:r>
              <a:rPr lang="en-US" sz="3200" dirty="0" smtClean="0">
                <a:latin typeface="Arial Narrow" pitchFamily="34" charset="0"/>
              </a:rPr>
              <a:t>III.  </a:t>
            </a:r>
            <a:r>
              <a:rPr lang="en-US" sz="3200" dirty="0" smtClean="0">
                <a:latin typeface="Arial Narrow" pitchFamily="34" charset="0"/>
                <a:hlinkClick r:id="rId3" action="ppaction://hlinksldjump"/>
              </a:rPr>
              <a:t>Conclusion</a:t>
            </a:r>
            <a:r>
              <a:rPr lang="en-US" sz="3200" dirty="0" smtClean="0">
                <a:latin typeface="Arial Narrow" pitchFamily="34" charset="0"/>
              </a:rPr>
              <a:t>.</a:t>
            </a:r>
            <a:endParaRPr lang="ru-RU" sz="3200" dirty="0">
              <a:latin typeface="Arial Narrow" pitchFamily="34" charset="0"/>
            </a:endParaRPr>
          </a:p>
        </p:txBody>
      </p:sp>
      <p:sp>
        <p:nvSpPr>
          <p:cNvPr id="6" name="Прямоугольник 5"/>
          <p:cNvSpPr/>
          <p:nvPr/>
        </p:nvSpPr>
        <p:spPr>
          <a:xfrm>
            <a:off x="2357422" y="3286124"/>
            <a:ext cx="5947718" cy="523220"/>
          </a:xfrm>
          <a:prstGeom prst="rect">
            <a:avLst/>
          </a:prstGeom>
        </p:spPr>
        <p:txBody>
          <a:bodyPr wrap="none">
            <a:spAutoFit/>
          </a:bodyPr>
          <a:lstStyle/>
          <a:p>
            <a:pPr>
              <a:buFont typeface="Wingdings" pitchFamily="2" charset="2"/>
              <a:buChar char="Ø"/>
            </a:pPr>
            <a:r>
              <a:rPr lang="en-US" sz="2800" dirty="0" smtClean="0">
                <a:latin typeface="Arial Narrow" pitchFamily="34" charset="0"/>
              </a:rPr>
              <a:t>Your viewpoint + reasons/examples (2-3)</a:t>
            </a:r>
            <a:endParaRPr lang="ru-RU" sz="2800" dirty="0">
              <a:latin typeface="Arial Narrow" pitchFamily="34" charset="0"/>
            </a:endParaRPr>
          </a:p>
        </p:txBody>
      </p:sp>
      <p:sp>
        <p:nvSpPr>
          <p:cNvPr id="7" name="TextBox 6"/>
          <p:cNvSpPr txBox="1"/>
          <p:nvPr/>
        </p:nvSpPr>
        <p:spPr>
          <a:xfrm>
            <a:off x="2357422" y="3786190"/>
            <a:ext cx="4214842" cy="954107"/>
          </a:xfrm>
          <a:prstGeom prst="rect">
            <a:avLst/>
          </a:prstGeom>
          <a:noFill/>
        </p:spPr>
        <p:txBody>
          <a:bodyPr wrap="square" rtlCol="0">
            <a:spAutoFit/>
          </a:bodyPr>
          <a:lstStyle/>
          <a:p>
            <a:pPr>
              <a:buFont typeface="Wingdings" pitchFamily="2" charset="2"/>
              <a:buChar char="Ø"/>
            </a:pPr>
            <a:r>
              <a:rPr lang="en-US" sz="2800" dirty="0" smtClean="0">
                <a:latin typeface="Arial Narrow" pitchFamily="34" charset="0"/>
              </a:rPr>
              <a:t>The opposing viewpoint + </a:t>
            </a:r>
          </a:p>
          <a:p>
            <a:r>
              <a:rPr lang="en-US" sz="2800" dirty="0" smtClean="0">
                <a:latin typeface="Arial Narrow" pitchFamily="34" charset="0"/>
              </a:rPr>
              <a:t>     reasons/examples (2-3)</a:t>
            </a:r>
            <a:endParaRPr lang="ru-RU" sz="2800" dirty="0">
              <a:latin typeface="Arial Narrow" pitchFamily="34" charset="0"/>
            </a:endParaRPr>
          </a:p>
        </p:txBody>
      </p:sp>
      <p:sp>
        <p:nvSpPr>
          <p:cNvPr id="8" name="Прямоугольник 7"/>
          <p:cNvSpPr/>
          <p:nvPr/>
        </p:nvSpPr>
        <p:spPr>
          <a:xfrm>
            <a:off x="2357422" y="1857364"/>
            <a:ext cx="2983253" cy="523220"/>
          </a:xfrm>
          <a:prstGeom prst="rect">
            <a:avLst/>
          </a:prstGeom>
        </p:spPr>
        <p:txBody>
          <a:bodyPr wrap="none">
            <a:spAutoFit/>
          </a:bodyPr>
          <a:lstStyle/>
          <a:p>
            <a:pPr>
              <a:buFont typeface="Wingdings" pitchFamily="2" charset="2"/>
              <a:buChar char="Ø"/>
            </a:pPr>
            <a:r>
              <a:rPr lang="en-US" sz="2800" dirty="0" smtClean="0">
                <a:latin typeface="Arial Narrow" pitchFamily="34" charset="0"/>
              </a:rPr>
              <a:t> The topic/ problem</a:t>
            </a:r>
            <a:endParaRPr lang="ru-RU" sz="2800" dirty="0">
              <a:latin typeface="Arial Narrow" pitchFamily="34" charset="0"/>
            </a:endParaRPr>
          </a:p>
        </p:txBody>
      </p:sp>
      <p:sp>
        <p:nvSpPr>
          <p:cNvPr id="9" name="Прямоугольник 8"/>
          <p:cNvSpPr/>
          <p:nvPr/>
        </p:nvSpPr>
        <p:spPr>
          <a:xfrm>
            <a:off x="2357422" y="2285992"/>
            <a:ext cx="2172390" cy="523220"/>
          </a:xfrm>
          <a:prstGeom prst="rect">
            <a:avLst/>
          </a:prstGeom>
        </p:spPr>
        <p:txBody>
          <a:bodyPr wrap="none">
            <a:spAutoFit/>
          </a:bodyPr>
          <a:lstStyle/>
          <a:p>
            <a:pPr>
              <a:buFont typeface="Wingdings" pitchFamily="2" charset="2"/>
              <a:buChar char="Ø"/>
            </a:pPr>
            <a:r>
              <a:rPr lang="en-US" sz="2800" dirty="0" smtClean="0">
                <a:latin typeface="Arial Narrow" pitchFamily="34" charset="0"/>
              </a:rPr>
              <a:t> Your opinion</a:t>
            </a:r>
            <a:endParaRPr lang="ru-RU" sz="2800" dirty="0">
              <a:latin typeface="Arial Narrow" pitchFamily="34" charset="0"/>
            </a:endParaRPr>
          </a:p>
        </p:txBody>
      </p:sp>
      <p:sp>
        <p:nvSpPr>
          <p:cNvPr id="10" name="Прямоугольник 9"/>
          <p:cNvSpPr/>
          <p:nvPr/>
        </p:nvSpPr>
        <p:spPr>
          <a:xfrm>
            <a:off x="2428860" y="5429264"/>
            <a:ext cx="3776672" cy="584775"/>
          </a:xfrm>
          <a:prstGeom prst="rect">
            <a:avLst/>
          </a:prstGeom>
        </p:spPr>
        <p:txBody>
          <a:bodyPr wrap="square">
            <a:spAutoFit/>
          </a:bodyPr>
          <a:lstStyle/>
          <a:p>
            <a:pPr>
              <a:buFont typeface="Wingdings" pitchFamily="2" charset="2"/>
              <a:buChar char="Ø"/>
            </a:pPr>
            <a:r>
              <a:rPr lang="en-US" sz="3200" dirty="0" smtClean="0">
                <a:solidFill>
                  <a:prstClr val="black"/>
                </a:solidFill>
                <a:latin typeface="Arial Narrow" pitchFamily="34" charset="0"/>
              </a:rPr>
              <a:t>Your opinion</a:t>
            </a:r>
            <a:endParaRPr lang="ru-RU" sz="3200" dirty="0">
              <a:latin typeface="Arial Narrow" pitchFamily="34" charset="0"/>
            </a:endParaRPr>
          </a:p>
        </p:txBody>
      </p:sp>
      <p:sp>
        <p:nvSpPr>
          <p:cNvPr id="12" name="Прямоугольник 11"/>
          <p:cNvSpPr/>
          <p:nvPr/>
        </p:nvSpPr>
        <p:spPr>
          <a:xfrm>
            <a:off x="7072330" y="285728"/>
            <a:ext cx="1352678" cy="369332"/>
          </a:xfrm>
          <a:prstGeom prst="rect">
            <a:avLst/>
          </a:prstGeom>
        </p:spPr>
        <p:txBody>
          <a:bodyPr wrap="none">
            <a:spAutoFit/>
          </a:bodyPr>
          <a:lstStyle/>
          <a:p>
            <a:r>
              <a:rPr lang="en-US" b="1" u="sng" dirty="0" smtClean="0">
                <a:solidFill>
                  <a:srgbClr val="FF0000"/>
                </a:solidFill>
                <a:latin typeface="Arial Narrow" pitchFamily="34" charset="0"/>
              </a:rPr>
              <a:t>Formal style</a:t>
            </a:r>
            <a:endParaRPr lang="ru-RU" b="1" u="sng" dirty="0">
              <a:solidFill>
                <a:srgbClr val="FF0000"/>
              </a:solidFill>
              <a:latin typeface="Arial Narrow" pitchFamily="34" charset="0"/>
            </a:endParaRPr>
          </a:p>
        </p:txBody>
      </p:sp>
      <p:pic>
        <p:nvPicPr>
          <p:cNvPr id="15" name="Рисунок 14" descr="k1545310.jpg">
            <a:hlinkClick r:id="rId4" action="ppaction://hlinksldjump"/>
          </p:cNvPr>
          <p:cNvPicPr>
            <a:picLocks noChangeAspect="1"/>
          </p:cNvPicPr>
          <p:nvPr/>
        </p:nvPicPr>
        <p:blipFill>
          <a:blip r:embed="rId5"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7" name="TextBox 16">
            <a:hlinkClick r:id="rId6" action="ppaction://hlinksldjump"/>
          </p:cNvPr>
          <p:cNvSpPr txBox="1"/>
          <p:nvPr/>
        </p:nvSpPr>
        <p:spPr>
          <a:xfrm>
            <a:off x="5929322" y="6072206"/>
            <a:ext cx="1518364" cy="400110"/>
          </a:xfrm>
          <a:prstGeom prst="rect">
            <a:avLst/>
          </a:prstGeom>
          <a:noFill/>
        </p:spPr>
        <p:txBody>
          <a:bodyPr wrap="none" rtlCol="0">
            <a:spAutoFit/>
          </a:bodyPr>
          <a:lstStyle/>
          <a:p>
            <a:r>
              <a:rPr lang="en-US" sz="2000" dirty="0" smtClean="0">
                <a:latin typeface="Arial Narrow" pitchFamily="34" charset="0"/>
                <a:hlinkClick r:id="rId6" action="ppaction://hlinksldjump"/>
              </a:rPr>
              <a:t>See examples</a:t>
            </a:r>
            <a:endParaRPr lang="ru-RU" sz="2000" dirty="0">
              <a:latin typeface="Arial Narrow" pitchFamily="34" charset="0"/>
            </a:endParaRPr>
          </a:p>
        </p:txBody>
      </p:sp>
      <p:sp>
        <p:nvSpPr>
          <p:cNvPr id="18" name="Прямоугольник 17"/>
          <p:cNvSpPr/>
          <p:nvPr/>
        </p:nvSpPr>
        <p:spPr>
          <a:xfrm rot="16200000">
            <a:off x="-712717" y="3212993"/>
            <a:ext cx="3357588" cy="646331"/>
          </a:xfrm>
          <a:prstGeom prst="rect">
            <a:avLst/>
          </a:prstGeom>
        </p:spPr>
        <p:txBody>
          <a:bodyPr wrap="square">
            <a:spAutoFit/>
          </a:bodyPr>
          <a:lstStyle/>
          <a:p>
            <a:pPr algn="dist"/>
            <a:r>
              <a:rPr lang="en-US" sz="3600" b="1" dirty="0" smtClean="0">
                <a:solidFill>
                  <a:prstClr val="black"/>
                </a:solidFill>
              </a:rPr>
              <a:t>opinion</a:t>
            </a:r>
            <a:endParaRPr lang="ru-RU" dirty="0"/>
          </a:p>
        </p:txBody>
      </p:sp>
      <p:pic>
        <p:nvPicPr>
          <p:cNvPr id="16" name="Рисунок 15" descr="y-g-button-3.gif">
            <a:hlinkClick r:id="rId7" action="ppaction://hlinksldjump"/>
          </p:cNvPr>
          <p:cNvPicPr>
            <a:picLocks noChangeAspect="1"/>
          </p:cNvPicPr>
          <p:nvPr/>
        </p:nvPicPr>
        <p:blipFill>
          <a:blip r:embed="rId8" cstate="print"/>
          <a:stretch>
            <a:fillRect/>
          </a:stretch>
        </p:blipFill>
        <p:spPr>
          <a:xfrm>
            <a:off x="214282" y="6215082"/>
            <a:ext cx="971556" cy="285752"/>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786446" y="142852"/>
            <a:ext cx="3108543" cy="1015663"/>
          </a:xfrm>
          <a:prstGeom prst="rect">
            <a:avLst/>
          </a:prstGeom>
          <a:noFill/>
        </p:spPr>
        <p:txBody>
          <a:bodyPr wrap="none" rtlCol="0">
            <a:spAutoFit/>
          </a:bodyPr>
          <a:lstStyle/>
          <a:p>
            <a:pPr>
              <a:buFont typeface="Wingdings" pitchFamily="2" charset="2"/>
              <a:buChar char="Ø"/>
            </a:pPr>
            <a:r>
              <a:rPr lang="en-US" sz="2000" dirty="0" smtClean="0">
                <a:latin typeface="Arial Narrow" pitchFamily="34" charset="0"/>
              </a:rPr>
              <a:t>State the topic/ problem</a:t>
            </a:r>
            <a:endParaRPr lang="ru-RU" sz="2000" dirty="0" smtClean="0">
              <a:latin typeface="Arial Narrow" pitchFamily="34" charset="0"/>
            </a:endParaRPr>
          </a:p>
          <a:p>
            <a:pPr>
              <a:buFont typeface="Wingdings" pitchFamily="2" charset="2"/>
              <a:buChar char="Ø"/>
            </a:pPr>
            <a:r>
              <a:rPr lang="en-US" sz="2000" dirty="0" smtClean="0">
                <a:solidFill>
                  <a:srgbClr val="FF0000"/>
                </a:solidFill>
                <a:latin typeface="Arial Narrow" pitchFamily="34" charset="0"/>
              </a:rPr>
              <a:t>State your opinion</a:t>
            </a:r>
          </a:p>
          <a:p>
            <a:pPr>
              <a:buFont typeface="Wingdings" pitchFamily="2" charset="2"/>
              <a:buChar char="Ø"/>
            </a:pPr>
            <a:r>
              <a:rPr lang="en-US" sz="2000" dirty="0" smtClean="0">
                <a:latin typeface="Arial Narrow" pitchFamily="34" charset="0"/>
              </a:rPr>
              <a:t>you may start with a question</a:t>
            </a:r>
          </a:p>
        </p:txBody>
      </p:sp>
      <p:sp>
        <p:nvSpPr>
          <p:cNvPr id="14" name="Прямоугольник 13"/>
          <p:cNvSpPr/>
          <p:nvPr/>
        </p:nvSpPr>
        <p:spPr>
          <a:xfrm>
            <a:off x="2428860" y="500042"/>
            <a:ext cx="2424062" cy="584775"/>
          </a:xfrm>
          <a:prstGeom prst="rect">
            <a:avLst/>
          </a:prstGeom>
        </p:spPr>
        <p:txBody>
          <a:bodyPr wrap="none">
            <a:spAutoFit/>
          </a:bodyPr>
          <a:lstStyle/>
          <a:p>
            <a:r>
              <a:rPr lang="en-US" sz="3200" b="1" dirty="0" smtClean="0">
                <a:latin typeface="Arial Narrow" pitchFamily="34" charset="0"/>
              </a:rPr>
              <a:t>I. Introduction</a:t>
            </a:r>
            <a:endParaRPr lang="ru-RU" sz="3200" b="1" dirty="0">
              <a:latin typeface="Arial Narrow" pitchFamily="34" charset="0"/>
            </a:endParaRPr>
          </a:p>
        </p:txBody>
      </p:sp>
      <p:sp>
        <p:nvSpPr>
          <p:cNvPr id="15" name="Прямоугольник 14"/>
          <p:cNvSpPr/>
          <p:nvPr/>
        </p:nvSpPr>
        <p:spPr>
          <a:xfrm>
            <a:off x="2143108" y="1785926"/>
            <a:ext cx="6606296"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There is no doubt that…</a:t>
            </a:r>
          </a:p>
          <a:p>
            <a:pPr>
              <a:buFont typeface="Arial" pitchFamily="34" charset="0"/>
              <a:buChar char="•"/>
            </a:pPr>
            <a:r>
              <a:rPr lang="en-US" sz="2800" dirty="0" smtClean="0">
                <a:latin typeface="Arial Narrow" pitchFamily="34" charset="0"/>
              </a:rPr>
              <a:t>Nowadays we are often told …</a:t>
            </a:r>
          </a:p>
          <a:p>
            <a:pPr>
              <a:buFont typeface="Arial" pitchFamily="34" charset="0"/>
              <a:buChar char="•"/>
            </a:pPr>
            <a:r>
              <a:rPr lang="en-US" sz="2800" dirty="0" smtClean="0">
                <a:latin typeface="Arial Narrow" pitchFamily="34" charset="0"/>
              </a:rPr>
              <a:t>Every day …</a:t>
            </a:r>
          </a:p>
          <a:p>
            <a:pPr>
              <a:buFont typeface="Arial" pitchFamily="34" charset="0"/>
              <a:buChar char="•"/>
            </a:pPr>
            <a:r>
              <a:rPr lang="en-US" sz="2800" dirty="0" smtClean="0">
                <a:latin typeface="Arial Narrow" pitchFamily="34" charset="0"/>
              </a:rPr>
              <a:t>There are various facts that support this opinion.</a:t>
            </a:r>
          </a:p>
        </p:txBody>
      </p:sp>
      <p:sp>
        <p:nvSpPr>
          <p:cNvPr id="16" name="Прямоугольник 15"/>
          <p:cNvSpPr/>
          <p:nvPr/>
        </p:nvSpPr>
        <p:spPr>
          <a:xfrm>
            <a:off x="2214546" y="4071942"/>
            <a:ext cx="3188693"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In my opinion …</a:t>
            </a:r>
          </a:p>
          <a:p>
            <a:pPr>
              <a:buFont typeface="Arial" pitchFamily="34" charset="0"/>
              <a:buChar char="•"/>
            </a:pPr>
            <a:r>
              <a:rPr lang="en-US" sz="2800" dirty="0" smtClean="0">
                <a:latin typeface="Arial Narrow" pitchFamily="34" charset="0"/>
              </a:rPr>
              <a:t>I believe …</a:t>
            </a:r>
          </a:p>
          <a:p>
            <a:pPr>
              <a:buFont typeface="Arial" pitchFamily="34" charset="0"/>
              <a:buChar char="•"/>
            </a:pPr>
            <a:r>
              <a:rPr lang="en-US" sz="2800" dirty="0" smtClean="0">
                <a:latin typeface="Arial Narrow" pitchFamily="34" charset="0"/>
              </a:rPr>
              <a:t>It seems to me that …</a:t>
            </a:r>
          </a:p>
          <a:p>
            <a:pPr>
              <a:buFont typeface="Arial" pitchFamily="34" charset="0"/>
              <a:buChar char="•"/>
            </a:pPr>
            <a:r>
              <a:rPr lang="en-US" sz="2800" dirty="0" smtClean="0">
                <a:latin typeface="Arial Narrow" pitchFamily="34" charset="0"/>
              </a:rPr>
              <a:t>The way I see it …</a:t>
            </a:r>
          </a:p>
        </p:txBody>
      </p:sp>
      <p:sp>
        <p:nvSpPr>
          <p:cNvPr id="18" name="Прямоугольник 17"/>
          <p:cNvSpPr/>
          <p:nvPr/>
        </p:nvSpPr>
        <p:spPr>
          <a:xfrm>
            <a:off x="2214546" y="3643314"/>
            <a:ext cx="3103029" cy="523220"/>
          </a:xfrm>
          <a:prstGeom prst="rect">
            <a:avLst/>
          </a:prstGeom>
        </p:spPr>
        <p:txBody>
          <a:bodyPr wrap="none">
            <a:spAutoFit/>
          </a:bodyPr>
          <a:lstStyle/>
          <a:p>
            <a:r>
              <a:rPr lang="en-US" sz="2800" b="1" dirty="0" smtClean="0">
                <a:latin typeface="Arial Narrow" pitchFamily="34" charset="0"/>
              </a:rPr>
              <a:t>2.To express opinion</a:t>
            </a:r>
            <a:endParaRPr lang="ru-RU" sz="2800" b="1" dirty="0">
              <a:latin typeface="Arial Narrow" pitchFamily="34" charset="0"/>
            </a:endParaRPr>
          </a:p>
        </p:txBody>
      </p:sp>
      <p:sp>
        <p:nvSpPr>
          <p:cNvPr id="19" name="Прямоугольник 18"/>
          <p:cNvSpPr/>
          <p:nvPr/>
        </p:nvSpPr>
        <p:spPr>
          <a:xfrm>
            <a:off x="2071670" y="1285860"/>
            <a:ext cx="4082464" cy="523220"/>
          </a:xfrm>
          <a:prstGeom prst="rect">
            <a:avLst/>
          </a:prstGeom>
        </p:spPr>
        <p:txBody>
          <a:bodyPr wrap="none">
            <a:spAutoFit/>
          </a:bodyPr>
          <a:lstStyle/>
          <a:p>
            <a:r>
              <a:rPr lang="en-US" sz="2800" b="1" dirty="0" smtClean="0">
                <a:latin typeface="Arial Narrow" pitchFamily="34" charset="0"/>
              </a:rPr>
              <a:t>1.To state the topic/problem</a:t>
            </a:r>
            <a:endParaRPr lang="ru-RU" sz="2800" b="1" dirty="0">
              <a:latin typeface="Arial Narrow" pitchFamily="34" charset="0"/>
            </a:endParaRPr>
          </a:p>
        </p:txBody>
      </p:sp>
      <p:sp>
        <p:nvSpPr>
          <p:cNvPr id="20" name="Прямоугольник 19"/>
          <p:cNvSpPr/>
          <p:nvPr/>
        </p:nvSpPr>
        <p:spPr>
          <a:xfrm>
            <a:off x="5715008" y="4071942"/>
            <a:ext cx="2747868"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I think …</a:t>
            </a:r>
          </a:p>
          <a:p>
            <a:pPr>
              <a:buFont typeface="Arial" pitchFamily="34" charset="0"/>
              <a:buChar char="•"/>
            </a:pPr>
            <a:r>
              <a:rPr lang="en-US" sz="2800" dirty="0" smtClean="0">
                <a:latin typeface="Arial Narrow" pitchFamily="34" charset="0"/>
              </a:rPr>
              <a:t>I feel that …</a:t>
            </a:r>
          </a:p>
          <a:p>
            <a:pPr>
              <a:buFont typeface="Arial" pitchFamily="34" charset="0"/>
              <a:buChar char="•"/>
            </a:pPr>
            <a:r>
              <a:rPr lang="en-US" sz="2800" dirty="0" smtClean="0">
                <a:latin typeface="Arial Narrow" pitchFamily="34" charset="0"/>
              </a:rPr>
              <a:t>In my view …</a:t>
            </a:r>
          </a:p>
          <a:p>
            <a:pPr>
              <a:buFont typeface="Arial" pitchFamily="34" charset="0"/>
              <a:buChar char="•"/>
            </a:pPr>
            <a:r>
              <a:rPr lang="en-US" sz="2800" dirty="0" smtClean="0">
                <a:latin typeface="Arial Narrow" pitchFamily="34" charset="0"/>
              </a:rPr>
              <a:t>The way I see it …</a:t>
            </a:r>
          </a:p>
        </p:txBody>
      </p:sp>
      <p:pic>
        <p:nvPicPr>
          <p:cNvPr id="22" name="Рисунок 21" descr="k1545310.jpg">
            <a:hlinkClick r:id="rId2" action="ppaction://hlinksldjump"/>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1" name="Прямоугольник 10"/>
          <p:cNvSpPr/>
          <p:nvPr/>
        </p:nvSpPr>
        <p:spPr>
          <a:xfrm rot="16200000">
            <a:off x="-712717" y="3212993"/>
            <a:ext cx="3357588" cy="646331"/>
          </a:xfrm>
          <a:prstGeom prst="rect">
            <a:avLst/>
          </a:prstGeom>
        </p:spPr>
        <p:txBody>
          <a:bodyPr wrap="square">
            <a:spAutoFit/>
          </a:bodyPr>
          <a:lstStyle/>
          <a:p>
            <a:pPr algn="dist"/>
            <a:r>
              <a:rPr lang="en-US" sz="3600" b="1" dirty="0" smtClean="0">
                <a:solidFill>
                  <a:prstClr val="black"/>
                </a:solidFill>
              </a:rPr>
              <a:t>opinion</a:t>
            </a:r>
            <a:endParaRPr lang="ru-RU" dirty="0"/>
          </a:p>
        </p:txBody>
      </p:sp>
    </p:spTree>
  </p:cSld>
  <p:clrMapOvr>
    <a:masterClrMapping/>
  </p:clrMapOvr>
  <p:transition spd="med" advClick="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00298" y="428604"/>
            <a:ext cx="2214578" cy="584775"/>
          </a:xfrm>
          <a:prstGeom prst="rect">
            <a:avLst/>
          </a:prstGeom>
        </p:spPr>
        <p:txBody>
          <a:bodyPr wrap="square">
            <a:spAutoFit/>
          </a:bodyPr>
          <a:lstStyle/>
          <a:p>
            <a:r>
              <a:rPr lang="en-US" sz="3200" b="1" dirty="0" smtClean="0">
                <a:latin typeface="Arial Narrow" pitchFamily="34" charset="0"/>
              </a:rPr>
              <a:t>II. Main body </a:t>
            </a:r>
            <a:endParaRPr lang="ru-RU" sz="3200" b="1" dirty="0">
              <a:latin typeface="Arial Narrow" pitchFamily="34" charset="0"/>
            </a:endParaRPr>
          </a:p>
        </p:txBody>
      </p:sp>
      <p:sp>
        <p:nvSpPr>
          <p:cNvPr id="5" name="TextBox 4"/>
          <p:cNvSpPr txBox="1"/>
          <p:nvPr/>
        </p:nvSpPr>
        <p:spPr>
          <a:xfrm>
            <a:off x="5572132" y="357166"/>
            <a:ext cx="3286148" cy="707886"/>
          </a:xfrm>
          <a:prstGeom prst="rect">
            <a:avLst/>
          </a:prstGeom>
          <a:noFill/>
        </p:spPr>
        <p:txBody>
          <a:bodyPr wrap="square" rtlCol="0">
            <a:spAutoFit/>
          </a:bodyPr>
          <a:lstStyle/>
          <a:p>
            <a:pPr>
              <a:buFont typeface="Wingdings" pitchFamily="2" charset="2"/>
              <a:buChar char="Ø"/>
            </a:pPr>
            <a:r>
              <a:rPr lang="en-US" sz="2000" dirty="0" smtClean="0">
                <a:latin typeface="Arial Narrow" pitchFamily="34" charset="0"/>
              </a:rPr>
              <a:t>Each paragraph should   </a:t>
            </a:r>
          </a:p>
          <a:p>
            <a:r>
              <a:rPr lang="en-US" sz="2000" dirty="0" smtClean="0">
                <a:latin typeface="Arial Narrow" pitchFamily="34" charset="0"/>
              </a:rPr>
              <a:t>    present a separate viewpoint</a:t>
            </a:r>
            <a:endParaRPr lang="ru-RU" sz="2000" dirty="0">
              <a:latin typeface="Arial Narrow" pitchFamily="34" charset="0"/>
            </a:endParaRPr>
          </a:p>
        </p:txBody>
      </p:sp>
      <p:sp>
        <p:nvSpPr>
          <p:cNvPr id="7" name="Прямоугольник 6"/>
          <p:cNvSpPr/>
          <p:nvPr/>
        </p:nvSpPr>
        <p:spPr>
          <a:xfrm>
            <a:off x="2428860" y="1071546"/>
            <a:ext cx="2319161" cy="523220"/>
          </a:xfrm>
          <a:prstGeom prst="rect">
            <a:avLst/>
          </a:prstGeom>
        </p:spPr>
        <p:txBody>
          <a:bodyPr wrap="none">
            <a:spAutoFit/>
          </a:bodyPr>
          <a:lstStyle/>
          <a:p>
            <a:r>
              <a:rPr lang="en-US" sz="2800" b="1" dirty="0" smtClean="0">
                <a:latin typeface="Arial Narrow" pitchFamily="34" charset="0"/>
              </a:rPr>
              <a:t>1. To list points</a:t>
            </a:r>
            <a:endParaRPr lang="ru-RU" sz="2800" b="1" dirty="0">
              <a:latin typeface="Arial Narrow" pitchFamily="34" charset="0"/>
            </a:endParaRPr>
          </a:p>
        </p:txBody>
      </p:sp>
      <p:sp>
        <p:nvSpPr>
          <p:cNvPr id="8" name="Прямоугольник 7"/>
          <p:cNvSpPr/>
          <p:nvPr/>
        </p:nvSpPr>
        <p:spPr>
          <a:xfrm>
            <a:off x="2857488" y="1500174"/>
            <a:ext cx="3316677" cy="2246769"/>
          </a:xfrm>
          <a:prstGeom prst="rect">
            <a:avLst/>
          </a:prstGeom>
        </p:spPr>
        <p:txBody>
          <a:bodyPr wrap="none">
            <a:spAutoFit/>
          </a:bodyPr>
          <a:lstStyle/>
          <a:p>
            <a:pPr>
              <a:buFont typeface="Arial" pitchFamily="34" charset="0"/>
              <a:buChar char="•"/>
            </a:pPr>
            <a:r>
              <a:rPr lang="en-US" sz="2800" dirty="0" smtClean="0">
                <a:latin typeface="Arial Narrow" pitchFamily="34" charset="0"/>
              </a:rPr>
              <a:t>First of all …</a:t>
            </a:r>
            <a:endParaRPr lang="ru-RU" sz="2800" dirty="0" smtClean="0">
              <a:latin typeface="Arial Narrow" pitchFamily="34" charset="0"/>
            </a:endParaRPr>
          </a:p>
          <a:p>
            <a:pPr>
              <a:buFont typeface="Arial" pitchFamily="34" charset="0"/>
              <a:buChar char="•"/>
            </a:pPr>
            <a:r>
              <a:rPr lang="en-US" sz="2800" dirty="0" smtClean="0">
                <a:latin typeface="Arial Narrow" pitchFamily="34" charset="0"/>
              </a:rPr>
              <a:t>In the first place …</a:t>
            </a:r>
          </a:p>
          <a:p>
            <a:pPr>
              <a:buFont typeface="Arial" pitchFamily="34" charset="0"/>
              <a:buChar char="•"/>
            </a:pPr>
            <a:r>
              <a:rPr lang="en-US" sz="2800" dirty="0" smtClean="0">
                <a:latin typeface="Arial Narrow" pitchFamily="34" charset="0"/>
              </a:rPr>
              <a:t>To start/ begin with …</a:t>
            </a:r>
          </a:p>
          <a:p>
            <a:pPr>
              <a:buFont typeface="Arial" pitchFamily="34" charset="0"/>
              <a:buChar char="•"/>
            </a:pPr>
            <a:r>
              <a:rPr lang="en-US" sz="2800" dirty="0" smtClean="0">
                <a:latin typeface="Arial Narrow" pitchFamily="34" charset="0"/>
              </a:rPr>
              <a:t>Secondly …/ Thirdly …</a:t>
            </a:r>
          </a:p>
          <a:p>
            <a:pPr>
              <a:buFont typeface="Arial" pitchFamily="34" charset="0"/>
              <a:buChar char="•"/>
            </a:pPr>
            <a:r>
              <a:rPr lang="en-US" sz="2800" dirty="0" smtClean="0">
                <a:latin typeface="Arial Narrow" pitchFamily="34" charset="0"/>
              </a:rPr>
              <a:t>Finally …</a:t>
            </a:r>
          </a:p>
        </p:txBody>
      </p:sp>
      <p:sp>
        <p:nvSpPr>
          <p:cNvPr id="9" name="Прямоугольник 8"/>
          <p:cNvSpPr/>
          <p:nvPr/>
        </p:nvSpPr>
        <p:spPr>
          <a:xfrm>
            <a:off x="2500298" y="3857628"/>
            <a:ext cx="5715924" cy="523220"/>
          </a:xfrm>
          <a:prstGeom prst="rect">
            <a:avLst/>
          </a:prstGeom>
        </p:spPr>
        <p:txBody>
          <a:bodyPr wrap="none">
            <a:spAutoFit/>
          </a:bodyPr>
          <a:lstStyle/>
          <a:p>
            <a:r>
              <a:rPr lang="en-US" sz="2800" b="1" dirty="0" smtClean="0">
                <a:latin typeface="Arial Narrow" pitchFamily="34" charset="0"/>
              </a:rPr>
              <a:t>2. To add more points to the same topic</a:t>
            </a:r>
            <a:endParaRPr lang="ru-RU" sz="2800" b="1" dirty="0">
              <a:latin typeface="Arial Narrow" pitchFamily="34" charset="0"/>
            </a:endParaRPr>
          </a:p>
        </p:txBody>
      </p:sp>
      <p:sp>
        <p:nvSpPr>
          <p:cNvPr id="11" name="Прямоугольник 10"/>
          <p:cNvSpPr/>
          <p:nvPr/>
        </p:nvSpPr>
        <p:spPr>
          <a:xfrm>
            <a:off x="2857488" y="4286256"/>
            <a:ext cx="4252896" cy="2246769"/>
          </a:xfrm>
          <a:prstGeom prst="rect">
            <a:avLst/>
          </a:prstGeom>
        </p:spPr>
        <p:txBody>
          <a:bodyPr wrap="none">
            <a:spAutoFit/>
          </a:bodyPr>
          <a:lstStyle/>
          <a:p>
            <a:pPr>
              <a:buFont typeface="Arial" pitchFamily="34" charset="0"/>
              <a:buChar char="•"/>
            </a:pPr>
            <a:r>
              <a:rPr lang="en-US" sz="2800" dirty="0" smtClean="0"/>
              <a:t>What is more …</a:t>
            </a:r>
          </a:p>
          <a:p>
            <a:pPr>
              <a:buFont typeface="Arial" pitchFamily="34" charset="0"/>
              <a:buChar char="•"/>
            </a:pPr>
            <a:r>
              <a:rPr lang="en-US" sz="2800" dirty="0" smtClean="0"/>
              <a:t>Moreover/ Further more …</a:t>
            </a:r>
          </a:p>
          <a:p>
            <a:pPr>
              <a:buFont typeface="Arial" pitchFamily="34" charset="0"/>
              <a:buChar char="•"/>
            </a:pPr>
            <a:r>
              <a:rPr lang="en-US" sz="2800" dirty="0" smtClean="0"/>
              <a:t>In addition to this …</a:t>
            </a:r>
          </a:p>
          <a:p>
            <a:pPr>
              <a:buFont typeface="Arial" pitchFamily="34" charset="0"/>
              <a:buChar char="•"/>
            </a:pPr>
            <a:r>
              <a:rPr lang="en-US" sz="2800" dirty="0" smtClean="0"/>
              <a:t>Besides …</a:t>
            </a:r>
          </a:p>
          <a:p>
            <a:pPr>
              <a:buFont typeface="Arial" pitchFamily="34" charset="0"/>
              <a:buChar char="•"/>
            </a:pPr>
            <a:r>
              <a:rPr lang="en-US" sz="2800" dirty="0" smtClean="0"/>
              <a:t>Not only … but also …</a:t>
            </a:r>
            <a:endParaRPr lang="ru-RU" sz="2800" dirty="0"/>
          </a:p>
        </p:txBody>
      </p:sp>
      <p:pic>
        <p:nvPicPr>
          <p:cNvPr id="15" name="Рисунок 14" descr="k1545310.jpg">
            <a:hlinkClick r:id="rId2" action="ppaction://hlinksldjump"/>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0" name="Прямоугольник 9"/>
          <p:cNvSpPr/>
          <p:nvPr/>
        </p:nvSpPr>
        <p:spPr>
          <a:xfrm rot="16200000">
            <a:off x="-712717" y="3212993"/>
            <a:ext cx="3357588" cy="646331"/>
          </a:xfrm>
          <a:prstGeom prst="rect">
            <a:avLst/>
          </a:prstGeom>
        </p:spPr>
        <p:txBody>
          <a:bodyPr wrap="square">
            <a:spAutoFit/>
          </a:bodyPr>
          <a:lstStyle/>
          <a:p>
            <a:pPr algn="dist"/>
            <a:r>
              <a:rPr lang="en-US" sz="3600" b="1" dirty="0" smtClean="0">
                <a:solidFill>
                  <a:prstClr val="black"/>
                </a:solidFill>
              </a:rPr>
              <a:t>opinion</a:t>
            </a:r>
            <a:endParaRPr lang="ru-RU" dirty="0"/>
          </a:p>
        </p:txBody>
      </p:sp>
    </p:spTree>
  </p:cSld>
  <p:clrMapOvr>
    <a:masterClrMapping/>
  </p:clrMapOvr>
  <p:transition spd="med" advClick="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00298" y="428604"/>
            <a:ext cx="2214578" cy="584775"/>
          </a:xfrm>
          <a:prstGeom prst="rect">
            <a:avLst/>
          </a:prstGeom>
        </p:spPr>
        <p:txBody>
          <a:bodyPr wrap="square">
            <a:spAutoFit/>
          </a:bodyPr>
          <a:lstStyle/>
          <a:p>
            <a:r>
              <a:rPr lang="en-US" sz="3200" b="1" dirty="0" smtClean="0">
                <a:latin typeface="Arial Narrow" pitchFamily="34" charset="0"/>
              </a:rPr>
              <a:t>II. Main body </a:t>
            </a:r>
            <a:endParaRPr lang="ru-RU" sz="3200" b="1" dirty="0">
              <a:latin typeface="Arial Narrow" pitchFamily="34" charset="0"/>
            </a:endParaRPr>
          </a:p>
        </p:txBody>
      </p:sp>
      <p:sp>
        <p:nvSpPr>
          <p:cNvPr id="5" name="TextBox 4"/>
          <p:cNvSpPr txBox="1"/>
          <p:nvPr/>
        </p:nvSpPr>
        <p:spPr>
          <a:xfrm>
            <a:off x="5572132" y="357166"/>
            <a:ext cx="3286148" cy="707886"/>
          </a:xfrm>
          <a:prstGeom prst="rect">
            <a:avLst/>
          </a:prstGeom>
          <a:noFill/>
        </p:spPr>
        <p:txBody>
          <a:bodyPr wrap="square" rtlCol="0">
            <a:spAutoFit/>
          </a:bodyPr>
          <a:lstStyle/>
          <a:p>
            <a:pPr>
              <a:buFont typeface="Wingdings" pitchFamily="2" charset="2"/>
              <a:buChar char="Ø"/>
            </a:pPr>
            <a:r>
              <a:rPr lang="en-US" sz="2000" dirty="0" smtClean="0">
                <a:latin typeface="Arial Narrow" pitchFamily="34" charset="0"/>
              </a:rPr>
              <a:t>Each paragraph should   </a:t>
            </a:r>
          </a:p>
          <a:p>
            <a:r>
              <a:rPr lang="en-US" sz="2000" dirty="0" smtClean="0">
                <a:latin typeface="Arial Narrow" pitchFamily="34" charset="0"/>
              </a:rPr>
              <a:t>    present a separate viewpoint</a:t>
            </a:r>
            <a:endParaRPr lang="ru-RU" sz="2000" dirty="0">
              <a:latin typeface="Arial Narrow" pitchFamily="34" charset="0"/>
            </a:endParaRPr>
          </a:p>
        </p:txBody>
      </p:sp>
      <p:sp>
        <p:nvSpPr>
          <p:cNvPr id="7" name="Прямоугольник 6"/>
          <p:cNvSpPr/>
          <p:nvPr/>
        </p:nvSpPr>
        <p:spPr>
          <a:xfrm>
            <a:off x="2428860" y="1214422"/>
            <a:ext cx="5552417" cy="523220"/>
          </a:xfrm>
          <a:prstGeom prst="rect">
            <a:avLst/>
          </a:prstGeom>
        </p:spPr>
        <p:txBody>
          <a:bodyPr wrap="none">
            <a:spAutoFit/>
          </a:bodyPr>
          <a:lstStyle/>
          <a:p>
            <a:r>
              <a:rPr lang="en-US" sz="2800" b="1" dirty="0" smtClean="0">
                <a:latin typeface="Arial Narrow" pitchFamily="34" charset="0"/>
              </a:rPr>
              <a:t>3. To introduce contrasting viewpoints</a:t>
            </a:r>
            <a:endParaRPr lang="ru-RU" sz="2800" b="1" dirty="0">
              <a:latin typeface="Arial Narrow" pitchFamily="34" charset="0"/>
            </a:endParaRPr>
          </a:p>
        </p:txBody>
      </p:sp>
      <p:sp>
        <p:nvSpPr>
          <p:cNvPr id="8" name="Прямоугольник 7"/>
          <p:cNvSpPr/>
          <p:nvPr/>
        </p:nvSpPr>
        <p:spPr>
          <a:xfrm>
            <a:off x="2857488" y="1714488"/>
            <a:ext cx="4727576"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As opposed to the above ideas …</a:t>
            </a:r>
            <a:endParaRPr lang="ru-RU" sz="2800" dirty="0" smtClean="0">
              <a:latin typeface="Arial Narrow" pitchFamily="34" charset="0"/>
            </a:endParaRPr>
          </a:p>
          <a:p>
            <a:pPr>
              <a:buFont typeface="Arial" pitchFamily="34" charset="0"/>
              <a:buChar char="•"/>
            </a:pPr>
            <a:r>
              <a:rPr lang="en-US" sz="2800" dirty="0" smtClean="0">
                <a:latin typeface="Arial Narrow" pitchFamily="34" charset="0"/>
              </a:rPr>
              <a:t>People argue that …</a:t>
            </a:r>
          </a:p>
          <a:p>
            <a:pPr>
              <a:buFont typeface="Arial" pitchFamily="34" charset="0"/>
              <a:buChar char="•"/>
            </a:pPr>
            <a:r>
              <a:rPr lang="en-US" sz="2800" dirty="0" smtClean="0">
                <a:latin typeface="Arial Narrow" pitchFamily="34" charset="0"/>
              </a:rPr>
              <a:t>There are people who oppose …</a:t>
            </a:r>
          </a:p>
          <a:p>
            <a:pPr>
              <a:buFont typeface="Arial" pitchFamily="34" charset="0"/>
              <a:buChar char="•"/>
            </a:pPr>
            <a:r>
              <a:rPr lang="en-US" sz="2800" dirty="0" smtClean="0">
                <a:latin typeface="Arial Narrow" pitchFamily="34" charset="0"/>
              </a:rPr>
              <a:t>Opponents to this view say …</a:t>
            </a:r>
          </a:p>
        </p:txBody>
      </p:sp>
      <p:sp>
        <p:nvSpPr>
          <p:cNvPr id="9" name="Прямоугольник 8"/>
          <p:cNvSpPr/>
          <p:nvPr/>
        </p:nvSpPr>
        <p:spPr>
          <a:xfrm>
            <a:off x="2428860" y="3857628"/>
            <a:ext cx="3691332" cy="523220"/>
          </a:xfrm>
          <a:prstGeom prst="rect">
            <a:avLst/>
          </a:prstGeom>
        </p:spPr>
        <p:txBody>
          <a:bodyPr wrap="none">
            <a:spAutoFit/>
          </a:bodyPr>
          <a:lstStyle/>
          <a:p>
            <a:r>
              <a:rPr lang="en-US" sz="2800" b="1" dirty="0" smtClean="0">
                <a:latin typeface="Arial Narrow" pitchFamily="34" charset="0"/>
              </a:rPr>
              <a:t>4. To introduce examples</a:t>
            </a:r>
            <a:endParaRPr lang="ru-RU" sz="2800" b="1" dirty="0">
              <a:latin typeface="Arial Narrow" pitchFamily="34" charset="0"/>
            </a:endParaRPr>
          </a:p>
        </p:txBody>
      </p:sp>
      <p:sp>
        <p:nvSpPr>
          <p:cNvPr id="10" name="Прямоугольник 9"/>
          <p:cNvSpPr/>
          <p:nvPr/>
        </p:nvSpPr>
        <p:spPr>
          <a:xfrm>
            <a:off x="3500430" y="4429132"/>
            <a:ext cx="2321469"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For example …</a:t>
            </a:r>
          </a:p>
          <a:p>
            <a:pPr>
              <a:buFont typeface="Arial" pitchFamily="34" charset="0"/>
              <a:buChar char="•"/>
            </a:pPr>
            <a:r>
              <a:rPr lang="en-US" sz="2800" dirty="0" smtClean="0">
                <a:latin typeface="Arial Narrow" pitchFamily="34" charset="0"/>
              </a:rPr>
              <a:t>For instance …</a:t>
            </a:r>
          </a:p>
          <a:p>
            <a:pPr>
              <a:buFont typeface="Arial" pitchFamily="34" charset="0"/>
              <a:buChar char="•"/>
            </a:pPr>
            <a:r>
              <a:rPr lang="en-US" sz="2800" dirty="0" smtClean="0">
                <a:latin typeface="Arial Narrow" pitchFamily="34" charset="0"/>
              </a:rPr>
              <a:t>Such as …</a:t>
            </a:r>
          </a:p>
          <a:p>
            <a:pPr>
              <a:buFont typeface="Arial" pitchFamily="34" charset="0"/>
              <a:buChar char="•"/>
            </a:pPr>
            <a:r>
              <a:rPr lang="en-US" sz="2800" dirty="0" smtClean="0">
                <a:latin typeface="Arial Narrow" pitchFamily="34" charset="0"/>
              </a:rPr>
              <a:t>In particular …</a:t>
            </a:r>
            <a:endParaRPr lang="ru-RU" sz="2800" dirty="0">
              <a:latin typeface="Arial Narrow" pitchFamily="34" charset="0"/>
            </a:endParaRPr>
          </a:p>
        </p:txBody>
      </p:sp>
      <p:pic>
        <p:nvPicPr>
          <p:cNvPr id="13" name="Рисунок 12" descr="k1545310.jpg">
            <a:hlinkClick r:id="rId2" action="ppaction://hlinksldjump"/>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1" name="Прямоугольник 10"/>
          <p:cNvSpPr/>
          <p:nvPr/>
        </p:nvSpPr>
        <p:spPr>
          <a:xfrm rot="16200000">
            <a:off x="-712717" y="3212993"/>
            <a:ext cx="3357588" cy="646331"/>
          </a:xfrm>
          <a:prstGeom prst="rect">
            <a:avLst/>
          </a:prstGeom>
        </p:spPr>
        <p:txBody>
          <a:bodyPr wrap="square">
            <a:spAutoFit/>
          </a:bodyPr>
          <a:lstStyle/>
          <a:p>
            <a:pPr algn="dist"/>
            <a:r>
              <a:rPr lang="en-US" sz="3600" b="1" dirty="0" smtClean="0">
                <a:solidFill>
                  <a:prstClr val="black"/>
                </a:solidFill>
              </a:rPr>
              <a:t>opinion</a:t>
            </a:r>
            <a:endParaRPr lang="ru-RU" dirty="0"/>
          </a:p>
        </p:txBody>
      </p:sp>
    </p:spTree>
  </p:cSld>
  <p:clrMapOvr>
    <a:masterClrMapping/>
  </p:clrMapOvr>
  <p:transition spd="med" advClick="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488" y="1785926"/>
            <a:ext cx="2480166" cy="584775"/>
          </a:xfrm>
          <a:prstGeom prst="rect">
            <a:avLst/>
          </a:prstGeom>
        </p:spPr>
        <p:txBody>
          <a:bodyPr wrap="none">
            <a:spAutoFit/>
          </a:bodyPr>
          <a:lstStyle/>
          <a:p>
            <a:r>
              <a:rPr lang="en-US" sz="3200" b="1" dirty="0" smtClean="0">
                <a:latin typeface="Arial Narrow" pitchFamily="34" charset="0"/>
              </a:rPr>
              <a:t>III. Conclusion</a:t>
            </a:r>
            <a:endParaRPr lang="ru-RU" sz="3200" b="1" dirty="0">
              <a:latin typeface="Arial Narrow" pitchFamily="34" charset="0"/>
            </a:endParaRPr>
          </a:p>
        </p:txBody>
      </p:sp>
      <p:sp>
        <p:nvSpPr>
          <p:cNvPr id="7" name="TextBox 6"/>
          <p:cNvSpPr txBox="1"/>
          <p:nvPr/>
        </p:nvSpPr>
        <p:spPr>
          <a:xfrm>
            <a:off x="6215074" y="500042"/>
            <a:ext cx="2357454" cy="1323439"/>
          </a:xfrm>
          <a:prstGeom prst="rect">
            <a:avLst/>
          </a:prstGeom>
          <a:noFill/>
        </p:spPr>
        <p:txBody>
          <a:bodyPr wrap="square" rtlCol="0">
            <a:spAutoFit/>
          </a:bodyPr>
          <a:lstStyle/>
          <a:p>
            <a:pPr>
              <a:buFont typeface="Wingdings" pitchFamily="2" charset="2"/>
              <a:buChar char="Ø"/>
            </a:pPr>
            <a:r>
              <a:rPr lang="en-US" sz="2000" dirty="0" err="1" smtClean="0">
                <a:latin typeface="Arial Narrow" pitchFamily="34" charset="0"/>
              </a:rPr>
              <a:t>Summarise</a:t>
            </a:r>
            <a:r>
              <a:rPr lang="en-US" sz="2000" dirty="0" smtClean="0">
                <a:latin typeface="Arial Narrow" pitchFamily="34" charset="0"/>
              </a:rPr>
              <a:t> what </a:t>
            </a:r>
          </a:p>
          <a:p>
            <a:r>
              <a:rPr lang="en-US" sz="2000" dirty="0" smtClean="0">
                <a:latin typeface="Arial Narrow" pitchFamily="34" charset="0"/>
              </a:rPr>
              <a:t>    you’ve said</a:t>
            </a:r>
          </a:p>
          <a:p>
            <a:pPr>
              <a:buFont typeface="Wingdings" pitchFamily="2" charset="2"/>
              <a:buChar char="Ø"/>
            </a:pPr>
            <a:r>
              <a:rPr lang="en-US" sz="2000" dirty="0" smtClean="0">
                <a:latin typeface="Arial Narrow" pitchFamily="34" charset="0"/>
              </a:rPr>
              <a:t>Restate </a:t>
            </a:r>
            <a:r>
              <a:rPr lang="en-US" sz="2000" dirty="0" smtClean="0">
                <a:solidFill>
                  <a:srgbClr val="FF0000"/>
                </a:solidFill>
                <a:latin typeface="Arial Narrow" pitchFamily="34" charset="0"/>
              </a:rPr>
              <a:t>your opinion </a:t>
            </a:r>
          </a:p>
          <a:p>
            <a:r>
              <a:rPr lang="en-US" sz="2000" dirty="0" smtClean="0">
                <a:latin typeface="Arial Narrow" pitchFamily="34" charset="0"/>
              </a:rPr>
              <a:t>    using different words</a:t>
            </a:r>
            <a:endParaRPr lang="ru-RU" sz="2000" dirty="0">
              <a:latin typeface="Arial Narrow" pitchFamily="34" charset="0"/>
            </a:endParaRPr>
          </a:p>
        </p:txBody>
      </p:sp>
      <p:sp>
        <p:nvSpPr>
          <p:cNvPr id="9" name="Прямоугольник 8"/>
          <p:cNvSpPr/>
          <p:nvPr/>
        </p:nvSpPr>
        <p:spPr>
          <a:xfrm>
            <a:off x="2857488" y="2357430"/>
            <a:ext cx="5214974" cy="2246769"/>
          </a:xfrm>
          <a:prstGeom prst="rect">
            <a:avLst/>
          </a:prstGeom>
        </p:spPr>
        <p:txBody>
          <a:bodyPr wrap="square">
            <a:spAutoFit/>
          </a:bodyPr>
          <a:lstStyle/>
          <a:p>
            <a:pPr>
              <a:buFont typeface="Arial" pitchFamily="34" charset="0"/>
              <a:buChar char="•"/>
            </a:pPr>
            <a:r>
              <a:rPr lang="en-US" sz="2800" dirty="0" smtClean="0">
                <a:latin typeface="Arial Narrow" pitchFamily="34" charset="0"/>
              </a:rPr>
              <a:t>To sum up …</a:t>
            </a:r>
          </a:p>
          <a:p>
            <a:pPr>
              <a:buFont typeface="Arial" pitchFamily="34" charset="0"/>
              <a:buChar char="•"/>
            </a:pPr>
            <a:r>
              <a:rPr lang="en-US" sz="2800" dirty="0" smtClean="0">
                <a:latin typeface="Arial Narrow" pitchFamily="34" charset="0"/>
              </a:rPr>
              <a:t>On the whole …</a:t>
            </a:r>
          </a:p>
          <a:p>
            <a:pPr>
              <a:buFont typeface="Arial" pitchFamily="34" charset="0"/>
              <a:buChar char="•"/>
            </a:pPr>
            <a:r>
              <a:rPr lang="en-US" sz="2800" dirty="0" smtClean="0">
                <a:latin typeface="Arial Narrow" pitchFamily="34" charset="0"/>
              </a:rPr>
              <a:t>In conclusion …</a:t>
            </a:r>
          </a:p>
          <a:p>
            <a:pPr>
              <a:buFont typeface="Arial" pitchFamily="34" charset="0"/>
              <a:buChar char="•"/>
            </a:pPr>
            <a:r>
              <a:rPr lang="en-US" sz="2800" dirty="0" smtClean="0">
                <a:latin typeface="Arial Narrow" pitchFamily="34" charset="0"/>
              </a:rPr>
              <a:t>All in all, I still feel that …</a:t>
            </a:r>
          </a:p>
          <a:p>
            <a:pPr>
              <a:buFont typeface="Arial" pitchFamily="34" charset="0"/>
              <a:buChar char="•"/>
            </a:pPr>
            <a:r>
              <a:rPr lang="en-US" sz="2800" dirty="0" smtClean="0">
                <a:latin typeface="Arial Narrow" pitchFamily="34" charset="0"/>
              </a:rPr>
              <a:t>Taking everything into account …</a:t>
            </a:r>
          </a:p>
        </p:txBody>
      </p:sp>
      <p:pic>
        <p:nvPicPr>
          <p:cNvPr id="14" name="Рисунок 13" descr="k1545310.jpg">
            <a:hlinkClick r:id="rId2" action="ppaction://hlinksldjump"/>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0" name="Прямоугольник 9"/>
          <p:cNvSpPr/>
          <p:nvPr/>
        </p:nvSpPr>
        <p:spPr>
          <a:xfrm rot="16200000">
            <a:off x="-712717" y="3212993"/>
            <a:ext cx="3357588" cy="646331"/>
          </a:xfrm>
          <a:prstGeom prst="rect">
            <a:avLst/>
          </a:prstGeom>
        </p:spPr>
        <p:txBody>
          <a:bodyPr wrap="square">
            <a:spAutoFit/>
          </a:bodyPr>
          <a:lstStyle/>
          <a:p>
            <a:pPr algn="dist"/>
            <a:r>
              <a:rPr lang="en-US" sz="3600" b="1" dirty="0" smtClean="0">
                <a:solidFill>
                  <a:prstClr val="black"/>
                </a:solidFill>
              </a:rPr>
              <a:t>opinion</a:t>
            </a:r>
            <a:endParaRPr lang="ru-RU" dirty="0"/>
          </a:p>
        </p:txBody>
      </p:sp>
    </p:spTree>
  </p:cSld>
  <p:clrMapOvr>
    <a:masterClrMapping/>
  </p:clrMapOvr>
  <p:transition spd="med" advClick="0">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4714876" y="857232"/>
            <a:ext cx="4071966" cy="569386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139700" algn="ctr" fontAlgn="base">
              <a:spcBef>
                <a:spcPct val="0"/>
              </a:spcBef>
              <a:spcAft>
                <a:spcPct val="0"/>
              </a:spcAft>
            </a:pPr>
            <a:r>
              <a:rPr lang="en-US" sz="1400" b="1" dirty="0" smtClean="0">
                <a:latin typeface="Arial Narrow" pitchFamily="34" charset="0"/>
                <a:ea typeface="Times New Roman" pitchFamily="18" charset="0"/>
                <a:cs typeface="Arial" pitchFamily="34" charset="0"/>
              </a:rPr>
              <a:t>Are computers a necessity?</a:t>
            </a:r>
            <a:endParaRPr lang="ru-RU" sz="1400" dirty="0" smtClean="0">
              <a:latin typeface="Arial Narrow" pitchFamily="34" charset="0"/>
            </a:endParaRPr>
          </a:p>
          <a:p>
            <a:pPr lvl="0" indent="139700" fontAlgn="base">
              <a:spcBef>
                <a:spcPct val="0"/>
              </a:spcBef>
              <a:spcAft>
                <a:spcPct val="0"/>
              </a:spcAft>
            </a:pPr>
            <a:r>
              <a:rPr lang="en-US" sz="1400" dirty="0" smtClean="0">
                <a:latin typeface="Arial Narrow" pitchFamily="34" charset="0"/>
                <a:ea typeface="Times New Roman" pitchFamily="18" charset="0"/>
                <a:cs typeface="Franklin Gothic Medium Cond" pitchFamily="34" charset="0"/>
              </a:rPr>
              <a:t>Computers play an important role in the lives of most of us today,   whether we </a:t>
            </a:r>
            <a:r>
              <a:rPr lang="en-US" sz="1400" dirty="0" err="1" smtClean="0">
                <a:latin typeface="Arial Narrow" pitchFamily="34" charset="0"/>
                <a:ea typeface="Times New Roman" pitchFamily="18" charset="0"/>
                <a:cs typeface="Franklin Gothic Medium Cond" pitchFamily="34" charset="0"/>
              </a:rPr>
              <a:t>realise</a:t>
            </a:r>
            <a:r>
              <a:rPr lang="en-US" sz="1400" dirty="0" smtClean="0">
                <a:latin typeface="Arial Narrow" pitchFamily="34" charset="0"/>
                <a:ea typeface="Times New Roman" pitchFamily="18" charset="0"/>
                <a:cs typeface="Franklin Gothic Medium Cond" pitchFamily="34" charset="0"/>
              </a:rPr>
              <a:t> it or not. Some people, however, are beginning to ask if we really need them. In my opinion, computers have become a necessary part of modern life.</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In the first place, computers can save a lot of storage space. Storing information on computer disks is one of the most efficient ways of keeping data. One computer disk can hold the same amount of information as several books.</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Furthermore, computers save everyone a lot of valuable time. Stored information can be found at the touch of a button, whereas searching for it manually takes much longer. Therefore, our every­day lives are made easier - from going to the bank to doing the shopping.</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Nevertheless, there are those who claim that computers are unnecessary and make our lives more complicated. They argue that in the past we managed very well using other methods and that we have become too dependent on computers. However, they fail to consider that the time saved by using computers for repetitive tasks enables us to use our own time more creatively and productively.</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All in all, I strongly believe that computers are a useful tool. They have changed our lives for the better and there is no reason why we should not make them work to our advantage.</a:t>
            </a:r>
            <a:endParaRPr lang="ru-RU" sz="1400" dirty="0"/>
          </a:p>
        </p:txBody>
      </p:sp>
      <p:sp>
        <p:nvSpPr>
          <p:cNvPr id="20" name="TextBox 19"/>
          <p:cNvSpPr txBox="1"/>
          <p:nvPr/>
        </p:nvSpPr>
        <p:spPr>
          <a:xfrm>
            <a:off x="2275538" y="214290"/>
            <a:ext cx="4592924" cy="584775"/>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Narrow" pitchFamily="34" charset="0"/>
              </a:rPr>
              <a:t>Which is an opinion essay?</a:t>
            </a:r>
            <a:endPar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Narrow" pitchFamily="34" charset="0"/>
            </a:endParaRPr>
          </a:p>
        </p:txBody>
      </p:sp>
      <p:pic>
        <p:nvPicPr>
          <p:cNvPr id="21" name="Рисунок 20" descr="k1545310.jpg">
            <a:hlinkClick r:id="" action="ppaction://hlinkshowjump?jump=nextslide"/>
          </p:cNvPr>
          <p:cNvPicPr>
            <a:picLocks noChangeAspect="1"/>
          </p:cNvPicPr>
          <p:nvPr/>
        </p:nvPicPr>
        <p:blipFill>
          <a:blip r:embed="rId2" cstate="print">
            <a:clrChange>
              <a:clrFrom>
                <a:srgbClr val="FDFDFD"/>
              </a:clrFrom>
              <a:clrTo>
                <a:srgbClr val="FDFDFD">
                  <a:alpha val="0"/>
                </a:srgbClr>
              </a:clrTo>
            </a:clrChange>
          </a:blip>
          <a:stretch>
            <a:fillRect/>
          </a:stretch>
        </p:blipFill>
        <p:spPr>
          <a:xfrm>
            <a:off x="8479425" y="6213427"/>
            <a:ext cx="587364" cy="542448"/>
          </a:xfrm>
          <a:prstGeom prst="rect">
            <a:avLst/>
          </a:prstGeom>
        </p:spPr>
      </p:pic>
      <p:sp>
        <p:nvSpPr>
          <p:cNvPr id="12" name="Прямоугольник 11"/>
          <p:cNvSpPr/>
          <p:nvPr/>
        </p:nvSpPr>
        <p:spPr>
          <a:xfrm>
            <a:off x="315920" y="857839"/>
            <a:ext cx="4071966" cy="571504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indent="98425" algn="ctr" fontAlgn="base">
              <a:spcBef>
                <a:spcPct val="0"/>
              </a:spcBef>
              <a:spcAft>
                <a:spcPct val="0"/>
              </a:spcAft>
            </a:pPr>
            <a:r>
              <a:rPr lang="en-US" sz="1400" b="1" dirty="0" smtClean="0">
                <a:latin typeface="Arial Narrow" pitchFamily="34" charset="0"/>
                <a:ea typeface="Times New Roman" pitchFamily="18" charset="0"/>
                <a:cs typeface="Arial" pitchFamily="34" charset="0"/>
              </a:rPr>
              <a:t>Computers: A blessing or a curse?</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Almost every home, office or school has a computer of some kind these days. Many people feel that these machines are now an essential part of our lives, but how necessary are they really?</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One of the main advantages is the time that can be saved by using a computer. This is especially beneficial in the workplace, where employees can do their work far faster than they could in the past. In addition to this, computers can be educational and fun. From a very young age, children can gain basic computer skills through </a:t>
            </a:r>
            <a:r>
              <a:rPr lang="en-US" sz="1400" dirty="0" err="1" smtClean="0">
                <a:latin typeface="Arial Narrow" pitchFamily="34" charset="0"/>
                <a:ea typeface="Times New Roman" pitchFamily="18" charset="0"/>
                <a:cs typeface="Times New Roman" pitchFamily="18" charset="0"/>
              </a:rPr>
              <a:t>programmes</a:t>
            </a:r>
            <a:r>
              <a:rPr lang="en-US" sz="1400" dirty="0" smtClean="0">
                <a:latin typeface="Arial Narrow" pitchFamily="34" charset="0"/>
                <a:ea typeface="Times New Roman" pitchFamily="18" charset="0"/>
                <a:cs typeface="Times New Roman" pitchFamily="18" charset="0"/>
              </a:rPr>
              <a:t> that allow them to learn, draw, paint and play. In today's technological world, this knowledge can only help them in the future.</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However, there are various negative aspects to using computers. Many jobs have been lost due to the fact that computers can do a lot of tasks more efficiently than humans. This has led to high unemployment in many countries. What is more, computers can actually cause health problems. Endless hours in front of a screen can cause eye strain and headaches, which are serious side-effects.</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To sum up, it seems that computers are a useful addition to our fast-moving world of high technology. However, it must be remembered that they are here to serve us - not to</a:t>
            </a:r>
            <a:r>
              <a:rPr lang="en-US" sz="1400" b="1" i="1" dirty="0" smtClean="0">
                <a:latin typeface="Arial Narrow" pitchFamily="34" charset="0"/>
                <a:ea typeface="Times New Roman" pitchFamily="18" charset="0"/>
                <a:cs typeface="Times New Roman" pitchFamily="18" charset="0"/>
              </a:rPr>
              <a:t> </a:t>
            </a:r>
            <a:r>
              <a:rPr lang="en-US" sz="1400" dirty="0" smtClean="0">
                <a:latin typeface="Arial Narrow" pitchFamily="34" charset="0"/>
                <a:ea typeface="Times New Roman" pitchFamily="18" charset="0"/>
                <a:cs typeface="Times New Roman" pitchFamily="18" charset="0"/>
              </a:rPr>
              <a:t>replace us.</a:t>
            </a:r>
            <a:endParaRPr lang="ru-RU" sz="1400" dirty="0" smtClean="0">
              <a:latin typeface="Arial Narrow" pitchFamily="34" charset="0"/>
            </a:endParaRPr>
          </a:p>
        </p:txBody>
      </p:sp>
    </p:spTree>
  </p:cSld>
  <p:clrMapOvr>
    <a:masterClrMapping/>
  </p:clrMapOvr>
  <p:transition spd="med" advClick="0">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57356" y="285728"/>
            <a:ext cx="6643734" cy="6186309"/>
          </a:xfrm>
          <a:prstGeom prst="rect">
            <a:avLst/>
          </a:prstGeom>
        </p:spPr>
        <p:txBody>
          <a:bodyPr wrap="square">
            <a:spAutoFit/>
          </a:bodyPr>
          <a:lstStyle/>
          <a:p>
            <a:pPr indent="139700" algn="ctr" fontAlgn="base">
              <a:spcBef>
                <a:spcPct val="0"/>
              </a:spcBef>
              <a:spcAft>
                <a:spcPct val="0"/>
              </a:spcAft>
            </a:pPr>
            <a:r>
              <a:rPr lang="en-US" b="1" dirty="0" smtClean="0">
                <a:latin typeface="Arial Narrow" pitchFamily="34" charset="0"/>
                <a:ea typeface="Times New Roman" pitchFamily="18" charset="0"/>
                <a:cs typeface="Arial" pitchFamily="34" charset="0"/>
              </a:rPr>
              <a:t>Are computers a necessity?</a:t>
            </a:r>
            <a:endParaRPr lang="ru-RU" dirty="0" smtClean="0">
              <a:latin typeface="Arial Narrow" pitchFamily="34" charset="0"/>
            </a:endParaRPr>
          </a:p>
          <a:p>
            <a:pPr lvl="0" indent="139700" fontAlgn="base">
              <a:spcBef>
                <a:spcPct val="0"/>
              </a:spcBef>
              <a:spcAft>
                <a:spcPct val="0"/>
              </a:spcAft>
            </a:pPr>
            <a:r>
              <a:rPr lang="en-US" dirty="0" smtClean="0">
                <a:latin typeface="Arial Narrow" pitchFamily="34" charset="0"/>
                <a:ea typeface="Times New Roman" pitchFamily="18" charset="0"/>
                <a:cs typeface="Franklin Gothic Medium Cond" pitchFamily="34" charset="0"/>
              </a:rPr>
              <a:t>Computers play an important role in the lives of most of us today,   whether we </a:t>
            </a:r>
            <a:r>
              <a:rPr lang="en-US" dirty="0" err="1" smtClean="0">
                <a:latin typeface="Arial Narrow" pitchFamily="34" charset="0"/>
                <a:ea typeface="Times New Roman" pitchFamily="18" charset="0"/>
                <a:cs typeface="Franklin Gothic Medium Cond" pitchFamily="34" charset="0"/>
              </a:rPr>
              <a:t>realise</a:t>
            </a:r>
            <a:r>
              <a:rPr lang="en-US" dirty="0" smtClean="0">
                <a:latin typeface="Arial Narrow" pitchFamily="34" charset="0"/>
                <a:ea typeface="Times New Roman" pitchFamily="18" charset="0"/>
                <a:cs typeface="Franklin Gothic Medium Cond" pitchFamily="34" charset="0"/>
              </a:rPr>
              <a:t> it or not. Some people, however, are beginning to ask if we really need them. In my opinion, computers have become a necessary part of modern life.</a:t>
            </a:r>
            <a:endParaRPr lang="ru-RU" dirty="0" smtClean="0">
              <a:latin typeface="Arial Narrow" pitchFamily="34" charset="0"/>
            </a:endParaRPr>
          </a:p>
          <a:p>
            <a:pPr lvl="0" indent="122238" eaLnBrk="0" fontAlgn="base" hangingPunct="0">
              <a:spcBef>
                <a:spcPct val="0"/>
              </a:spcBef>
              <a:spcAft>
                <a:spcPct val="0"/>
              </a:spcAft>
            </a:pPr>
            <a:r>
              <a:rPr lang="en-US" dirty="0" smtClean="0">
                <a:latin typeface="Arial Narrow" pitchFamily="34" charset="0"/>
                <a:ea typeface="Times New Roman" pitchFamily="18" charset="0"/>
                <a:cs typeface="Franklin Gothic Medium Cond" pitchFamily="34" charset="0"/>
              </a:rPr>
              <a:t>In the first place, computers can save a lot of storage space. Storing information on computer disks is one of the most efficient ways of keeping data. One computer disk can hold the same amount of information as several books.</a:t>
            </a:r>
            <a:endParaRPr lang="ru-RU" dirty="0" smtClean="0">
              <a:latin typeface="Arial Narrow" pitchFamily="34" charset="0"/>
            </a:endParaRPr>
          </a:p>
          <a:p>
            <a:pPr lvl="0" indent="122238" eaLnBrk="0" fontAlgn="base" hangingPunct="0">
              <a:spcBef>
                <a:spcPct val="0"/>
              </a:spcBef>
              <a:spcAft>
                <a:spcPct val="0"/>
              </a:spcAft>
            </a:pPr>
            <a:r>
              <a:rPr lang="en-US" dirty="0" smtClean="0">
                <a:latin typeface="Arial Narrow" pitchFamily="34" charset="0"/>
                <a:ea typeface="Times New Roman" pitchFamily="18" charset="0"/>
                <a:cs typeface="Franklin Gothic Medium Cond" pitchFamily="34" charset="0"/>
              </a:rPr>
              <a:t>Furthermore, computers save everyone a lot of valuable time. Stored information can be found at the touch of a button, whereas searching for it manually takes much longer. Therefore, our every­day lives are made easier - from going to the bank to doing the shopping.</a:t>
            </a:r>
            <a:endParaRPr lang="ru-RU" dirty="0" smtClean="0">
              <a:latin typeface="Arial Narrow" pitchFamily="34" charset="0"/>
            </a:endParaRPr>
          </a:p>
          <a:p>
            <a:pPr lvl="0" indent="122238" eaLnBrk="0" fontAlgn="base" hangingPunct="0">
              <a:spcBef>
                <a:spcPct val="0"/>
              </a:spcBef>
              <a:spcAft>
                <a:spcPct val="0"/>
              </a:spcAft>
            </a:pPr>
            <a:r>
              <a:rPr lang="en-US" dirty="0" smtClean="0">
                <a:latin typeface="Arial Narrow" pitchFamily="34" charset="0"/>
                <a:ea typeface="Times New Roman" pitchFamily="18" charset="0"/>
                <a:cs typeface="Franklin Gothic Medium Cond" pitchFamily="34" charset="0"/>
              </a:rPr>
              <a:t>Nevertheless, there are those who claim that computers are unnecessary and make our lives more complicated. They argue that in the past we managed very well using other methods and that we have become too dependent on computers. However, they fail to consider that the time saved by using computers for repetitive tasks enables us to use our own time more creatively and productively.</a:t>
            </a:r>
            <a:endParaRPr lang="ru-RU" dirty="0" smtClean="0">
              <a:latin typeface="Arial Narrow" pitchFamily="34" charset="0"/>
            </a:endParaRPr>
          </a:p>
          <a:p>
            <a:pPr lvl="0" indent="122238" eaLnBrk="0" fontAlgn="base" hangingPunct="0">
              <a:spcBef>
                <a:spcPct val="0"/>
              </a:spcBef>
              <a:spcAft>
                <a:spcPct val="0"/>
              </a:spcAft>
            </a:pPr>
            <a:r>
              <a:rPr lang="en-US" dirty="0" smtClean="0">
                <a:latin typeface="Arial Narrow" pitchFamily="34" charset="0"/>
                <a:ea typeface="Times New Roman" pitchFamily="18" charset="0"/>
                <a:cs typeface="Franklin Gothic Medium Cond" pitchFamily="34" charset="0"/>
              </a:rPr>
              <a:t>All in all, I strongly believe that computers are a useful tool. They have changed our lives for the better and there is no reason why we should not make them work to our advantage.</a:t>
            </a:r>
            <a:endParaRPr lang="ru-RU" dirty="0"/>
          </a:p>
        </p:txBody>
      </p:sp>
      <p:cxnSp>
        <p:nvCxnSpPr>
          <p:cNvPr id="7" name="Прямая соединительная линия 6"/>
          <p:cNvCxnSpPr/>
          <p:nvPr/>
        </p:nvCxnSpPr>
        <p:spPr>
          <a:xfrm flipV="1">
            <a:off x="1857356" y="285008"/>
            <a:ext cx="6586000" cy="72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flipV="1">
            <a:off x="1857356" y="6424551"/>
            <a:ext cx="6597875" cy="4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5400000" flipH="1" flipV="1">
            <a:off x="-1213684" y="3356768"/>
            <a:ext cx="6143668"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rot="5400000" flipH="1" flipV="1">
            <a:off x="5358612" y="3356768"/>
            <a:ext cx="6143668"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Левая фигурная скобка 16"/>
          <p:cNvSpPr/>
          <p:nvPr/>
        </p:nvSpPr>
        <p:spPr>
          <a:xfrm>
            <a:off x="1579046" y="1743998"/>
            <a:ext cx="357190" cy="1028712"/>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8" name="Левая фигурная скобка 17"/>
          <p:cNvSpPr/>
          <p:nvPr/>
        </p:nvSpPr>
        <p:spPr>
          <a:xfrm>
            <a:off x="1571604" y="642918"/>
            <a:ext cx="357190" cy="1000132"/>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Левая фигурная скобка 18"/>
          <p:cNvSpPr/>
          <p:nvPr/>
        </p:nvSpPr>
        <p:spPr>
          <a:xfrm>
            <a:off x="1578543" y="2821621"/>
            <a:ext cx="357190" cy="1075647"/>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0" name="Левая фигурная скобка 19"/>
          <p:cNvSpPr/>
          <p:nvPr/>
        </p:nvSpPr>
        <p:spPr>
          <a:xfrm>
            <a:off x="1580158" y="3935299"/>
            <a:ext cx="357190" cy="1603351"/>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Левая фигурная скобка 20"/>
          <p:cNvSpPr/>
          <p:nvPr/>
        </p:nvSpPr>
        <p:spPr>
          <a:xfrm>
            <a:off x="1571604" y="5572141"/>
            <a:ext cx="357190" cy="737220"/>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2" name="Прямоугольная выноска 21"/>
          <p:cNvSpPr/>
          <p:nvPr/>
        </p:nvSpPr>
        <p:spPr>
          <a:xfrm flipH="1">
            <a:off x="235300" y="803781"/>
            <a:ext cx="1179303" cy="612648"/>
          </a:xfrm>
          <a:prstGeom prst="wedgeRectCallout">
            <a:avLst>
              <a:gd name="adj1" fmla="val -73769"/>
              <a:gd name="adj2" fmla="val -17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Introduction</a:t>
            </a:r>
            <a:endParaRPr lang="ru-RU" sz="1600" b="1" dirty="0">
              <a:latin typeface="Arial Narrow" pitchFamily="34" charset="0"/>
            </a:endParaRPr>
          </a:p>
        </p:txBody>
      </p:sp>
      <p:sp>
        <p:nvSpPr>
          <p:cNvPr id="36" name="Прямоугольная выноска 35"/>
          <p:cNvSpPr/>
          <p:nvPr/>
        </p:nvSpPr>
        <p:spPr>
          <a:xfrm flipH="1">
            <a:off x="242824" y="5612141"/>
            <a:ext cx="1172701" cy="612648"/>
          </a:xfrm>
          <a:prstGeom prst="wedgeRectCallout">
            <a:avLst>
              <a:gd name="adj1" fmla="val -73742"/>
              <a:gd name="adj2" fmla="val -17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Conclusion</a:t>
            </a:r>
            <a:endParaRPr lang="ru-RU" sz="1600" b="1" dirty="0">
              <a:latin typeface="Arial Narrow" pitchFamily="34" charset="0"/>
            </a:endParaRPr>
          </a:p>
        </p:txBody>
      </p:sp>
      <p:sp>
        <p:nvSpPr>
          <p:cNvPr id="37" name="Прямоугольная выноска 36"/>
          <p:cNvSpPr/>
          <p:nvPr/>
        </p:nvSpPr>
        <p:spPr>
          <a:xfrm flipH="1">
            <a:off x="241733" y="1928802"/>
            <a:ext cx="1172701" cy="612648"/>
          </a:xfrm>
          <a:prstGeom prst="wedgeRectCallout">
            <a:avLst>
              <a:gd name="adj1" fmla="val -73742"/>
              <a:gd name="adj2" fmla="val -190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Main body</a:t>
            </a:r>
          </a:p>
          <a:p>
            <a:pPr algn="ctr"/>
            <a:r>
              <a:rPr lang="en-US" sz="1600" b="1" dirty="0" smtClean="0">
                <a:solidFill>
                  <a:srgbClr val="FFFF00"/>
                </a:solidFill>
                <a:latin typeface="Arial Narrow" pitchFamily="34" charset="0"/>
              </a:rPr>
              <a:t>viewpoint 1</a:t>
            </a:r>
            <a:endParaRPr lang="ru-RU" sz="1600" b="1" dirty="0">
              <a:solidFill>
                <a:srgbClr val="FFFF00"/>
              </a:solidFill>
              <a:latin typeface="Arial Narrow" pitchFamily="34" charset="0"/>
            </a:endParaRPr>
          </a:p>
        </p:txBody>
      </p:sp>
      <p:sp>
        <p:nvSpPr>
          <p:cNvPr id="38" name="Прямоугольная выноска 37"/>
          <p:cNvSpPr/>
          <p:nvPr/>
        </p:nvSpPr>
        <p:spPr>
          <a:xfrm flipH="1">
            <a:off x="229973" y="3054285"/>
            <a:ext cx="1172701" cy="612648"/>
          </a:xfrm>
          <a:prstGeom prst="wedgeRectCallout">
            <a:avLst>
              <a:gd name="adj1" fmla="val -72938"/>
              <a:gd name="adj2" fmla="val -17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Main body</a:t>
            </a:r>
          </a:p>
          <a:p>
            <a:pPr algn="ctr"/>
            <a:r>
              <a:rPr lang="en-US" sz="1600" b="1" dirty="0" smtClean="0">
                <a:solidFill>
                  <a:srgbClr val="FFFF00"/>
                </a:solidFill>
                <a:latin typeface="Arial Narrow" pitchFamily="34" charset="0"/>
              </a:rPr>
              <a:t>viewpoint 2</a:t>
            </a:r>
            <a:endParaRPr lang="ru-RU" sz="1600" b="1" dirty="0">
              <a:solidFill>
                <a:srgbClr val="FFFF00"/>
              </a:solidFill>
              <a:latin typeface="Arial Narrow" pitchFamily="34" charset="0"/>
            </a:endParaRPr>
          </a:p>
        </p:txBody>
      </p:sp>
      <p:sp>
        <p:nvSpPr>
          <p:cNvPr id="39" name="Прямоугольная выноска 38"/>
          <p:cNvSpPr/>
          <p:nvPr/>
        </p:nvSpPr>
        <p:spPr>
          <a:xfrm flipH="1">
            <a:off x="240751" y="4315557"/>
            <a:ext cx="1194332" cy="857255"/>
          </a:xfrm>
          <a:prstGeom prst="wedgeRectCallout">
            <a:avLst>
              <a:gd name="adj1" fmla="val -70672"/>
              <a:gd name="adj2" fmla="val -17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Main body</a:t>
            </a:r>
          </a:p>
          <a:p>
            <a:pPr algn="ctr"/>
            <a:r>
              <a:rPr lang="en-US" sz="1600" b="1" dirty="0" smtClean="0">
                <a:solidFill>
                  <a:srgbClr val="FFFF00"/>
                </a:solidFill>
                <a:latin typeface="Arial Narrow" pitchFamily="34" charset="0"/>
              </a:rPr>
              <a:t>opposing viewpoint</a:t>
            </a:r>
            <a:endParaRPr lang="ru-RU" sz="1600" b="1" dirty="0">
              <a:solidFill>
                <a:srgbClr val="FFFF00"/>
              </a:solidFill>
              <a:latin typeface="Arial Narrow" pitchFamily="34" charset="0"/>
            </a:endParaRPr>
          </a:p>
        </p:txBody>
      </p:sp>
      <p:pic>
        <p:nvPicPr>
          <p:cNvPr id="40" name="Рисунок 39" descr="k1545310.jpg">
            <a:hlinkClick r:id="rId3" action="ppaction://hlinksldjump"/>
          </p:cNvPr>
          <p:cNvPicPr>
            <a:picLocks noChangeAspect="1"/>
          </p:cNvPicPr>
          <p:nvPr/>
        </p:nvPicPr>
        <p:blipFill>
          <a:blip r:embed="rId4" cstate="print">
            <a:clrChange>
              <a:clrFrom>
                <a:srgbClr val="FDFDFD"/>
              </a:clrFrom>
              <a:clrTo>
                <a:srgbClr val="FDFDFD">
                  <a:alpha val="0"/>
                </a:srgbClr>
              </a:clrTo>
            </a:clrChange>
          </a:blip>
          <a:stretch>
            <a:fillRect/>
          </a:stretch>
        </p:blipFill>
        <p:spPr>
          <a:xfrm>
            <a:off x="8474407" y="6079608"/>
            <a:ext cx="587364" cy="542448"/>
          </a:xfrm>
          <a:prstGeom prst="rect">
            <a:avLst/>
          </a:prstGeom>
        </p:spPr>
      </p:pic>
      <p:pic>
        <p:nvPicPr>
          <p:cNvPr id="41" name="Рисунок 40" descr="button214.gif"/>
          <p:cNvPicPr>
            <a:picLocks noChangeAspect="1"/>
          </p:cNvPicPr>
          <p:nvPr/>
        </p:nvPicPr>
        <p:blipFill>
          <a:blip r:embed="rId5" cstate="print">
            <a:clrChange>
              <a:clrFrom>
                <a:srgbClr val="FFFFFF"/>
              </a:clrFrom>
              <a:clrTo>
                <a:srgbClr val="FFFFFF">
                  <a:alpha val="0"/>
                </a:srgbClr>
              </a:clrTo>
            </a:clrChange>
          </a:blip>
          <a:stretch>
            <a:fillRect/>
          </a:stretch>
        </p:blipFill>
        <p:spPr>
          <a:xfrm>
            <a:off x="4819521" y="6423561"/>
            <a:ext cx="952500" cy="381000"/>
          </a:xfrm>
          <a:prstGeom prst="rect">
            <a:avLst/>
          </a:prstGeom>
        </p:spPr>
      </p:pic>
      <p:cxnSp>
        <p:nvCxnSpPr>
          <p:cNvPr id="42" name="Прямая соединительная линия 41"/>
          <p:cNvCxnSpPr/>
          <p:nvPr/>
        </p:nvCxnSpPr>
        <p:spPr>
          <a:xfrm>
            <a:off x="2957098" y="1423851"/>
            <a:ext cx="1143008"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2078459" y="1971272"/>
            <a:ext cx="1332610" cy="166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a:off x="2051284" y="3060794"/>
            <a:ext cx="107157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a:off x="4395861" y="3603689"/>
            <a:ext cx="803156" cy="166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flipV="1">
            <a:off x="2091672" y="4153988"/>
            <a:ext cx="1082602" cy="245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a:off x="4129217" y="4973410"/>
            <a:ext cx="769354" cy="353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a:off x="1935611" y="5795269"/>
            <a:ext cx="769354" cy="353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a:off x="2746462" y="5800300"/>
            <a:ext cx="1831262" cy="39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Прямоугольник 70"/>
          <p:cNvSpPr/>
          <p:nvPr/>
        </p:nvSpPr>
        <p:spPr>
          <a:xfrm>
            <a:off x="1904214" y="357167"/>
            <a:ext cx="6454000" cy="6000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latin typeface="Arial Narrow" pitchFamily="34" charset="0"/>
              </a:rPr>
              <a:t>How many paragraphs are there in the essay?</a:t>
            </a:r>
          </a:p>
          <a:p>
            <a:pPr algn="ctr"/>
            <a:r>
              <a:rPr lang="en-US" sz="5400" dirty="0" smtClean="0">
                <a:latin typeface="Arial Narrow" pitchFamily="34" charset="0"/>
              </a:rPr>
              <a:t>What are they?</a:t>
            </a:r>
            <a:endParaRPr lang="ru-RU" sz="5400" dirty="0">
              <a:latin typeface="Arial Narrow" pitchFamily="34" charset="0"/>
            </a:endParaRPr>
          </a:p>
        </p:txBody>
      </p:sp>
      <p:sp>
        <p:nvSpPr>
          <p:cNvPr id="72" name="Прямоугольник 71"/>
          <p:cNvSpPr/>
          <p:nvPr/>
        </p:nvSpPr>
        <p:spPr>
          <a:xfrm>
            <a:off x="1857356" y="357166"/>
            <a:ext cx="6501102" cy="6000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latin typeface="Arial Narrow" pitchFamily="34" charset="0"/>
              </a:rPr>
              <a:t>Name linking words </a:t>
            </a:r>
            <a:endParaRPr lang="ru-RU" sz="5400" smtClean="0">
              <a:latin typeface="Arial Narrow" pitchFamily="34" charset="0"/>
            </a:endParaRPr>
          </a:p>
          <a:p>
            <a:pPr algn="ctr"/>
            <a:r>
              <a:rPr lang="en-US" sz="5400" smtClean="0">
                <a:latin typeface="Arial Narrow" pitchFamily="34" charset="0"/>
              </a:rPr>
              <a:t>and </a:t>
            </a:r>
            <a:r>
              <a:rPr lang="en-US" sz="5400" dirty="0" smtClean="0">
                <a:latin typeface="Arial Narrow" pitchFamily="34" charset="0"/>
              </a:rPr>
              <a:t>expressions.</a:t>
            </a:r>
            <a:endParaRPr lang="ru-RU" sz="5400" dirty="0">
              <a:latin typeface="Arial Narrow" pitchFamily="34" charset="0"/>
            </a:endParaRPr>
          </a:p>
        </p:txBody>
      </p:sp>
    </p:spTree>
  </p:cSld>
  <p:clrMapOvr>
    <a:masterClrMapping/>
  </p:clrMapOvr>
  <p:transition spd="med" advClick="0">
    <p:wipe dir="r"/>
  </p:transition>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Right)">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xit" presetSubtype="10" fill="hold" grpId="1" nodeType="clickEffect">
                                  <p:stCondLst>
                                    <p:cond delay="0"/>
                                  </p:stCondLst>
                                  <p:childTnLst>
                                    <p:anim calcmode="lin" valueType="num">
                                      <p:cBhvr>
                                        <p:cTn id="11" dur="500"/>
                                        <p:tgtEl>
                                          <p:spTgt spid="71"/>
                                        </p:tgtEl>
                                        <p:attrNameLst>
                                          <p:attrName>ppt_w</p:attrName>
                                        </p:attrNameLst>
                                      </p:cBhvr>
                                      <p:tavLst>
                                        <p:tav tm="0">
                                          <p:val>
                                            <p:strVal val="ppt_w"/>
                                          </p:val>
                                        </p:tav>
                                        <p:tav tm="100000">
                                          <p:val>
                                            <p:fltVal val="0"/>
                                          </p:val>
                                        </p:tav>
                                      </p:tavLst>
                                    </p:anim>
                                    <p:anim calcmode="lin" valueType="num">
                                      <p:cBhvr>
                                        <p:cTn id="12" dur="500"/>
                                        <p:tgtEl>
                                          <p:spTgt spid="71"/>
                                        </p:tgtEl>
                                        <p:attrNameLst>
                                          <p:attrName>ppt_h</p:attrName>
                                        </p:attrNameLst>
                                      </p:cBhvr>
                                      <p:tavLst>
                                        <p:tav tm="0">
                                          <p:val>
                                            <p:strVal val="ppt_h"/>
                                          </p:val>
                                        </p:tav>
                                        <p:tav tm="100000">
                                          <p:val>
                                            <p:strVal val="ppt_h"/>
                                          </p:val>
                                        </p:tav>
                                      </p:tavLst>
                                    </p:anim>
                                    <p:set>
                                      <p:cBhvr>
                                        <p:cTn id="13" dur="1" fill="hold">
                                          <p:stCondLst>
                                            <p:cond delay="499"/>
                                          </p:stCondLst>
                                        </p:cTn>
                                        <p:tgtEl>
                                          <p:spTgt spid="7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1000"/>
                                        <p:tgtEl>
                                          <p:spTgt spid="22"/>
                                        </p:tgtEl>
                                      </p:cBhvr>
                                    </p:animEffect>
                                    <p:anim calcmode="lin" valueType="num">
                                      <p:cBhvr>
                                        <p:cTn id="54" dur="1000" fill="hold"/>
                                        <p:tgtEl>
                                          <p:spTgt spid="22"/>
                                        </p:tgtEl>
                                        <p:attrNameLst>
                                          <p:attrName>ppt_x</p:attrName>
                                        </p:attrNameLst>
                                      </p:cBhvr>
                                      <p:tavLst>
                                        <p:tav tm="0">
                                          <p:val>
                                            <p:strVal val="#ppt_x"/>
                                          </p:val>
                                        </p:tav>
                                        <p:tav tm="100000">
                                          <p:val>
                                            <p:strVal val="#ppt_x"/>
                                          </p:val>
                                        </p:tav>
                                      </p:tavLst>
                                    </p:anim>
                                    <p:anim calcmode="lin" valueType="num">
                                      <p:cBhvr>
                                        <p:cTn id="5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1000"/>
                                        <p:tgtEl>
                                          <p:spTgt spid="37"/>
                                        </p:tgtEl>
                                      </p:cBhvr>
                                    </p:animEffect>
                                    <p:anim calcmode="lin" valueType="num">
                                      <p:cBhvr>
                                        <p:cTn id="61" dur="1000" fill="hold"/>
                                        <p:tgtEl>
                                          <p:spTgt spid="37"/>
                                        </p:tgtEl>
                                        <p:attrNameLst>
                                          <p:attrName>ppt_x</p:attrName>
                                        </p:attrNameLst>
                                      </p:cBhvr>
                                      <p:tavLst>
                                        <p:tav tm="0">
                                          <p:val>
                                            <p:strVal val="#ppt_x"/>
                                          </p:val>
                                        </p:tav>
                                        <p:tav tm="100000">
                                          <p:val>
                                            <p:strVal val="#ppt_x"/>
                                          </p:val>
                                        </p:tav>
                                      </p:tavLst>
                                    </p:anim>
                                    <p:anim calcmode="lin" valueType="num">
                                      <p:cBhvr>
                                        <p:cTn id="6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anim calcmode="lin" valueType="num">
                                      <p:cBhvr>
                                        <p:cTn id="68" dur="1000" fill="hold"/>
                                        <p:tgtEl>
                                          <p:spTgt spid="38"/>
                                        </p:tgtEl>
                                        <p:attrNameLst>
                                          <p:attrName>ppt_x</p:attrName>
                                        </p:attrNameLst>
                                      </p:cBhvr>
                                      <p:tavLst>
                                        <p:tav tm="0">
                                          <p:val>
                                            <p:strVal val="#ppt_x"/>
                                          </p:val>
                                        </p:tav>
                                        <p:tav tm="100000">
                                          <p:val>
                                            <p:strVal val="#ppt_x"/>
                                          </p:val>
                                        </p:tav>
                                      </p:tavLst>
                                    </p:anim>
                                    <p:anim calcmode="lin" valueType="num">
                                      <p:cBhvr>
                                        <p:cTn id="6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anim calcmode="lin" valueType="num">
                                      <p:cBhvr>
                                        <p:cTn id="75" dur="1000" fill="hold"/>
                                        <p:tgtEl>
                                          <p:spTgt spid="39"/>
                                        </p:tgtEl>
                                        <p:attrNameLst>
                                          <p:attrName>ppt_x</p:attrName>
                                        </p:attrNameLst>
                                      </p:cBhvr>
                                      <p:tavLst>
                                        <p:tav tm="0">
                                          <p:val>
                                            <p:strVal val="#ppt_x"/>
                                          </p:val>
                                        </p:tav>
                                        <p:tav tm="100000">
                                          <p:val>
                                            <p:strVal val="#ppt_x"/>
                                          </p:val>
                                        </p:tav>
                                      </p:tavLst>
                                    </p:anim>
                                    <p:anim calcmode="lin" valueType="num">
                                      <p:cBhvr>
                                        <p:cTn id="7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7" presetClass="entr" presetSubtype="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1000"/>
                                        <p:tgtEl>
                                          <p:spTgt spid="36"/>
                                        </p:tgtEl>
                                      </p:cBhvr>
                                    </p:animEffect>
                                    <p:anim calcmode="lin" valueType="num">
                                      <p:cBhvr>
                                        <p:cTn id="82" dur="1000" fill="hold"/>
                                        <p:tgtEl>
                                          <p:spTgt spid="36"/>
                                        </p:tgtEl>
                                        <p:attrNameLst>
                                          <p:attrName>ppt_x</p:attrName>
                                        </p:attrNameLst>
                                      </p:cBhvr>
                                      <p:tavLst>
                                        <p:tav tm="0">
                                          <p:val>
                                            <p:strVal val="#ppt_x"/>
                                          </p:val>
                                        </p:tav>
                                        <p:tav tm="100000">
                                          <p:val>
                                            <p:strVal val="#ppt_x"/>
                                          </p:val>
                                        </p:tav>
                                      </p:tavLst>
                                    </p:anim>
                                    <p:anim calcmode="lin" valueType="num">
                                      <p:cBhvr>
                                        <p:cTn id="8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8" presetClass="entr" presetSubtype="6" fill="hold" grpId="0" nodeType="click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strips(downRight)">
                                      <p:cBhvr>
                                        <p:cTn id="88" dur="1000"/>
                                        <p:tgtEl>
                                          <p:spTgt spid="72"/>
                                        </p:tgtEl>
                                      </p:cBhvr>
                                    </p:animEffect>
                                  </p:childTnLst>
                                </p:cTn>
                              </p:par>
                            </p:childTnLst>
                          </p:cTn>
                        </p:par>
                      </p:childTnLst>
                    </p:cTn>
                  </p:par>
                  <p:par>
                    <p:cTn id="89" fill="hold">
                      <p:stCondLst>
                        <p:cond delay="indefinite"/>
                      </p:stCondLst>
                      <p:childTnLst>
                        <p:par>
                          <p:cTn id="90" fill="hold">
                            <p:stCondLst>
                              <p:cond delay="0"/>
                            </p:stCondLst>
                            <p:childTnLst>
                              <p:par>
                                <p:cTn id="91" presetID="17" presetClass="exit" presetSubtype="10" fill="hold" grpId="1" nodeType="clickEffect">
                                  <p:stCondLst>
                                    <p:cond delay="0"/>
                                  </p:stCondLst>
                                  <p:childTnLst>
                                    <p:anim calcmode="lin" valueType="num">
                                      <p:cBhvr>
                                        <p:cTn id="92" dur="1000"/>
                                        <p:tgtEl>
                                          <p:spTgt spid="72"/>
                                        </p:tgtEl>
                                        <p:attrNameLst>
                                          <p:attrName>ppt_w</p:attrName>
                                        </p:attrNameLst>
                                      </p:cBhvr>
                                      <p:tavLst>
                                        <p:tav tm="0">
                                          <p:val>
                                            <p:strVal val="ppt_w"/>
                                          </p:val>
                                        </p:tav>
                                        <p:tav tm="100000">
                                          <p:val>
                                            <p:fltVal val="0"/>
                                          </p:val>
                                        </p:tav>
                                      </p:tavLst>
                                    </p:anim>
                                    <p:anim calcmode="lin" valueType="num">
                                      <p:cBhvr>
                                        <p:cTn id="93" dur="1000"/>
                                        <p:tgtEl>
                                          <p:spTgt spid="72"/>
                                        </p:tgtEl>
                                        <p:attrNameLst>
                                          <p:attrName>ppt_h</p:attrName>
                                        </p:attrNameLst>
                                      </p:cBhvr>
                                      <p:tavLst>
                                        <p:tav tm="0">
                                          <p:val>
                                            <p:strVal val="ppt_h"/>
                                          </p:val>
                                        </p:tav>
                                        <p:tav tm="100000">
                                          <p:val>
                                            <p:strVal val="ppt_h"/>
                                          </p:val>
                                        </p:tav>
                                      </p:tavLst>
                                    </p:anim>
                                    <p:set>
                                      <p:cBhvr>
                                        <p:cTn id="94" dur="1" fill="hold">
                                          <p:stCondLst>
                                            <p:cond delay="999"/>
                                          </p:stCondLst>
                                        </p:cTn>
                                        <p:tgtEl>
                                          <p:spTgt spid="7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7" presetClass="entr" presetSubtype="10" fill="hold" nodeType="clickEffect">
                                  <p:stCondLst>
                                    <p:cond delay="0"/>
                                  </p:stCondLst>
                                  <p:childTnLst>
                                    <p:set>
                                      <p:cBhvr>
                                        <p:cTn id="98" dur="1" fill="hold">
                                          <p:stCondLst>
                                            <p:cond delay="0"/>
                                          </p:stCondLst>
                                        </p:cTn>
                                        <p:tgtEl>
                                          <p:spTgt spid="42"/>
                                        </p:tgtEl>
                                        <p:attrNameLst>
                                          <p:attrName>style.visibility</p:attrName>
                                        </p:attrNameLst>
                                      </p:cBhvr>
                                      <p:to>
                                        <p:strVal val="visible"/>
                                      </p:to>
                                    </p:set>
                                    <p:anim calcmode="lin" valueType="num">
                                      <p:cBhvr>
                                        <p:cTn id="99" dur="1000" fill="hold"/>
                                        <p:tgtEl>
                                          <p:spTgt spid="42"/>
                                        </p:tgtEl>
                                        <p:attrNameLst>
                                          <p:attrName>ppt_w</p:attrName>
                                        </p:attrNameLst>
                                      </p:cBhvr>
                                      <p:tavLst>
                                        <p:tav tm="0">
                                          <p:val>
                                            <p:fltVal val="0"/>
                                          </p:val>
                                        </p:tav>
                                        <p:tav tm="100000">
                                          <p:val>
                                            <p:strVal val="#ppt_w"/>
                                          </p:val>
                                        </p:tav>
                                      </p:tavLst>
                                    </p:anim>
                                    <p:anim calcmode="lin" valueType="num">
                                      <p:cBhvr>
                                        <p:cTn id="100" dur="1000" fill="hold"/>
                                        <p:tgtEl>
                                          <p:spTgt spid="42"/>
                                        </p:tgtEl>
                                        <p:attrNameLst>
                                          <p:attrName>ppt_h</p:attrName>
                                        </p:attrNameLst>
                                      </p:cBhvr>
                                      <p:tavLst>
                                        <p:tav tm="0">
                                          <p:val>
                                            <p:strVal val="#ppt_h"/>
                                          </p:val>
                                        </p:tav>
                                        <p:tav tm="100000">
                                          <p:val>
                                            <p:strVal val="#ppt_h"/>
                                          </p:val>
                                        </p:tav>
                                      </p:tavLst>
                                    </p:anim>
                                  </p:childTnLst>
                                </p:cTn>
                              </p:par>
                            </p:childTnLst>
                          </p:cTn>
                        </p:par>
                      </p:childTnLst>
                    </p:cTn>
                  </p:par>
                  <p:par>
                    <p:cTn id="101" fill="hold">
                      <p:stCondLst>
                        <p:cond delay="indefinite"/>
                      </p:stCondLst>
                      <p:childTnLst>
                        <p:par>
                          <p:cTn id="102" fill="hold">
                            <p:stCondLst>
                              <p:cond delay="0"/>
                            </p:stCondLst>
                            <p:childTnLst>
                              <p:par>
                                <p:cTn id="103" presetID="17" presetClass="entr" presetSubtype="10" fill="hold" nodeType="clickEffect">
                                  <p:stCondLst>
                                    <p:cond delay="0"/>
                                  </p:stCondLst>
                                  <p:childTnLst>
                                    <p:set>
                                      <p:cBhvr>
                                        <p:cTn id="104" dur="1" fill="hold">
                                          <p:stCondLst>
                                            <p:cond delay="0"/>
                                          </p:stCondLst>
                                        </p:cTn>
                                        <p:tgtEl>
                                          <p:spTgt spid="47"/>
                                        </p:tgtEl>
                                        <p:attrNameLst>
                                          <p:attrName>style.visibility</p:attrName>
                                        </p:attrNameLst>
                                      </p:cBhvr>
                                      <p:to>
                                        <p:strVal val="visible"/>
                                      </p:to>
                                    </p:set>
                                    <p:anim calcmode="lin" valueType="num">
                                      <p:cBhvr>
                                        <p:cTn id="105" dur="1000" fill="hold"/>
                                        <p:tgtEl>
                                          <p:spTgt spid="47"/>
                                        </p:tgtEl>
                                        <p:attrNameLst>
                                          <p:attrName>ppt_w</p:attrName>
                                        </p:attrNameLst>
                                      </p:cBhvr>
                                      <p:tavLst>
                                        <p:tav tm="0">
                                          <p:val>
                                            <p:fltVal val="0"/>
                                          </p:val>
                                        </p:tav>
                                        <p:tav tm="100000">
                                          <p:val>
                                            <p:strVal val="#ppt_w"/>
                                          </p:val>
                                        </p:tav>
                                      </p:tavLst>
                                    </p:anim>
                                    <p:anim calcmode="lin" valueType="num">
                                      <p:cBhvr>
                                        <p:cTn id="106" dur="1000" fill="hold"/>
                                        <p:tgtEl>
                                          <p:spTgt spid="47"/>
                                        </p:tgtEl>
                                        <p:attrNameLst>
                                          <p:attrName>ppt_h</p:attrName>
                                        </p:attrNameLst>
                                      </p:cBhvr>
                                      <p:tavLst>
                                        <p:tav tm="0">
                                          <p:val>
                                            <p:strVal val="#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17" presetClass="entr" presetSubtype="10" fill="hold" nodeType="clickEffect">
                                  <p:stCondLst>
                                    <p:cond delay="0"/>
                                  </p:stCondLst>
                                  <p:childTnLst>
                                    <p:set>
                                      <p:cBhvr>
                                        <p:cTn id="110" dur="1" fill="hold">
                                          <p:stCondLst>
                                            <p:cond delay="0"/>
                                          </p:stCondLst>
                                        </p:cTn>
                                        <p:tgtEl>
                                          <p:spTgt spid="50"/>
                                        </p:tgtEl>
                                        <p:attrNameLst>
                                          <p:attrName>style.visibility</p:attrName>
                                        </p:attrNameLst>
                                      </p:cBhvr>
                                      <p:to>
                                        <p:strVal val="visible"/>
                                      </p:to>
                                    </p:set>
                                    <p:anim calcmode="lin" valueType="num">
                                      <p:cBhvr>
                                        <p:cTn id="111" dur="1000" fill="hold"/>
                                        <p:tgtEl>
                                          <p:spTgt spid="50"/>
                                        </p:tgtEl>
                                        <p:attrNameLst>
                                          <p:attrName>ppt_w</p:attrName>
                                        </p:attrNameLst>
                                      </p:cBhvr>
                                      <p:tavLst>
                                        <p:tav tm="0">
                                          <p:val>
                                            <p:fltVal val="0"/>
                                          </p:val>
                                        </p:tav>
                                        <p:tav tm="100000">
                                          <p:val>
                                            <p:strVal val="#ppt_w"/>
                                          </p:val>
                                        </p:tav>
                                      </p:tavLst>
                                    </p:anim>
                                    <p:anim calcmode="lin" valueType="num">
                                      <p:cBhvr>
                                        <p:cTn id="112" dur="1000" fill="hold"/>
                                        <p:tgtEl>
                                          <p:spTgt spid="50"/>
                                        </p:tgtEl>
                                        <p:attrNameLst>
                                          <p:attrName>ppt_h</p:attrName>
                                        </p:attrNameLst>
                                      </p:cBhvr>
                                      <p:tavLst>
                                        <p:tav tm="0">
                                          <p:val>
                                            <p:strVal val="#ppt_h"/>
                                          </p:val>
                                        </p:tav>
                                        <p:tav tm="100000">
                                          <p:val>
                                            <p:strVal val="#ppt_h"/>
                                          </p:val>
                                        </p:tav>
                                      </p:tavLst>
                                    </p:anim>
                                  </p:childTnLst>
                                </p:cTn>
                              </p:par>
                            </p:childTnLst>
                          </p:cTn>
                        </p:par>
                      </p:childTnLst>
                    </p:cTn>
                  </p:par>
                  <p:par>
                    <p:cTn id="113" fill="hold">
                      <p:stCondLst>
                        <p:cond delay="indefinite"/>
                      </p:stCondLst>
                      <p:childTnLst>
                        <p:par>
                          <p:cTn id="114" fill="hold">
                            <p:stCondLst>
                              <p:cond delay="0"/>
                            </p:stCondLst>
                            <p:childTnLst>
                              <p:par>
                                <p:cTn id="115" presetID="17" presetClass="entr" presetSubtype="10" fill="hold" nodeType="clickEffect">
                                  <p:stCondLst>
                                    <p:cond delay="0"/>
                                  </p:stCondLst>
                                  <p:childTnLst>
                                    <p:set>
                                      <p:cBhvr>
                                        <p:cTn id="116" dur="1" fill="hold">
                                          <p:stCondLst>
                                            <p:cond delay="0"/>
                                          </p:stCondLst>
                                        </p:cTn>
                                        <p:tgtEl>
                                          <p:spTgt spid="58"/>
                                        </p:tgtEl>
                                        <p:attrNameLst>
                                          <p:attrName>style.visibility</p:attrName>
                                        </p:attrNameLst>
                                      </p:cBhvr>
                                      <p:to>
                                        <p:strVal val="visible"/>
                                      </p:to>
                                    </p:set>
                                    <p:anim calcmode="lin" valueType="num">
                                      <p:cBhvr>
                                        <p:cTn id="117" dur="1000" fill="hold"/>
                                        <p:tgtEl>
                                          <p:spTgt spid="58"/>
                                        </p:tgtEl>
                                        <p:attrNameLst>
                                          <p:attrName>ppt_w</p:attrName>
                                        </p:attrNameLst>
                                      </p:cBhvr>
                                      <p:tavLst>
                                        <p:tav tm="0">
                                          <p:val>
                                            <p:fltVal val="0"/>
                                          </p:val>
                                        </p:tav>
                                        <p:tav tm="100000">
                                          <p:val>
                                            <p:strVal val="#ppt_w"/>
                                          </p:val>
                                        </p:tav>
                                      </p:tavLst>
                                    </p:anim>
                                    <p:anim calcmode="lin" valueType="num">
                                      <p:cBhvr>
                                        <p:cTn id="118" dur="1000" fill="hold"/>
                                        <p:tgtEl>
                                          <p:spTgt spid="58"/>
                                        </p:tgtEl>
                                        <p:attrNameLst>
                                          <p:attrName>ppt_h</p:attrName>
                                        </p:attrNameLst>
                                      </p:cBhvr>
                                      <p:tavLst>
                                        <p:tav tm="0">
                                          <p:val>
                                            <p:strVal val="#ppt_h"/>
                                          </p:val>
                                        </p:tav>
                                        <p:tav tm="100000">
                                          <p:val>
                                            <p:strVal val="#ppt_h"/>
                                          </p:val>
                                        </p:tav>
                                      </p:tavLst>
                                    </p:anim>
                                  </p:childTnLst>
                                </p:cTn>
                              </p:par>
                            </p:childTnLst>
                          </p:cTn>
                        </p:par>
                      </p:childTnLst>
                    </p:cTn>
                  </p:par>
                  <p:par>
                    <p:cTn id="119" fill="hold">
                      <p:stCondLst>
                        <p:cond delay="indefinite"/>
                      </p:stCondLst>
                      <p:childTnLst>
                        <p:par>
                          <p:cTn id="120" fill="hold">
                            <p:stCondLst>
                              <p:cond delay="0"/>
                            </p:stCondLst>
                            <p:childTnLst>
                              <p:par>
                                <p:cTn id="121" presetID="17" presetClass="entr" presetSubtype="10" fill="hold" nodeType="clickEffect">
                                  <p:stCondLst>
                                    <p:cond delay="0"/>
                                  </p:stCondLst>
                                  <p:childTnLst>
                                    <p:set>
                                      <p:cBhvr>
                                        <p:cTn id="122" dur="1" fill="hold">
                                          <p:stCondLst>
                                            <p:cond delay="0"/>
                                          </p:stCondLst>
                                        </p:cTn>
                                        <p:tgtEl>
                                          <p:spTgt spid="60"/>
                                        </p:tgtEl>
                                        <p:attrNameLst>
                                          <p:attrName>style.visibility</p:attrName>
                                        </p:attrNameLst>
                                      </p:cBhvr>
                                      <p:to>
                                        <p:strVal val="visible"/>
                                      </p:to>
                                    </p:set>
                                    <p:anim calcmode="lin" valueType="num">
                                      <p:cBhvr>
                                        <p:cTn id="123" dur="1000" fill="hold"/>
                                        <p:tgtEl>
                                          <p:spTgt spid="60"/>
                                        </p:tgtEl>
                                        <p:attrNameLst>
                                          <p:attrName>ppt_w</p:attrName>
                                        </p:attrNameLst>
                                      </p:cBhvr>
                                      <p:tavLst>
                                        <p:tav tm="0">
                                          <p:val>
                                            <p:fltVal val="0"/>
                                          </p:val>
                                        </p:tav>
                                        <p:tav tm="100000">
                                          <p:val>
                                            <p:strVal val="#ppt_w"/>
                                          </p:val>
                                        </p:tav>
                                      </p:tavLst>
                                    </p:anim>
                                    <p:anim calcmode="lin" valueType="num">
                                      <p:cBhvr>
                                        <p:cTn id="124" dur="1000" fill="hold"/>
                                        <p:tgtEl>
                                          <p:spTgt spid="60"/>
                                        </p:tgtEl>
                                        <p:attrNameLst>
                                          <p:attrName>ppt_h</p:attrName>
                                        </p:attrNameLst>
                                      </p:cBhvr>
                                      <p:tavLst>
                                        <p:tav tm="0">
                                          <p:val>
                                            <p:strVal val="#ppt_h"/>
                                          </p:val>
                                        </p:tav>
                                        <p:tav tm="100000">
                                          <p:val>
                                            <p:strVal val="#ppt_h"/>
                                          </p:val>
                                        </p:tav>
                                      </p:tavLst>
                                    </p:anim>
                                  </p:childTnLst>
                                </p:cTn>
                              </p:par>
                            </p:childTnLst>
                          </p:cTn>
                        </p:par>
                      </p:childTnLst>
                    </p:cTn>
                  </p:par>
                  <p:par>
                    <p:cTn id="125" fill="hold">
                      <p:stCondLst>
                        <p:cond delay="indefinite"/>
                      </p:stCondLst>
                      <p:childTnLst>
                        <p:par>
                          <p:cTn id="126" fill="hold">
                            <p:stCondLst>
                              <p:cond delay="0"/>
                            </p:stCondLst>
                            <p:childTnLst>
                              <p:par>
                                <p:cTn id="127" presetID="17" presetClass="entr" presetSubtype="10" fill="hold" nodeType="clickEffect">
                                  <p:stCondLst>
                                    <p:cond delay="0"/>
                                  </p:stCondLst>
                                  <p:childTnLst>
                                    <p:set>
                                      <p:cBhvr>
                                        <p:cTn id="128" dur="1" fill="hold">
                                          <p:stCondLst>
                                            <p:cond delay="0"/>
                                          </p:stCondLst>
                                        </p:cTn>
                                        <p:tgtEl>
                                          <p:spTgt spid="66"/>
                                        </p:tgtEl>
                                        <p:attrNameLst>
                                          <p:attrName>style.visibility</p:attrName>
                                        </p:attrNameLst>
                                      </p:cBhvr>
                                      <p:to>
                                        <p:strVal val="visible"/>
                                      </p:to>
                                    </p:set>
                                    <p:anim calcmode="lin" valueType="num">
                                      <p:cBhvr>
                                        <p:cTn id="129" dur="1000" fill="hold"/>
                                        <p:tgtEl>
                                          <p:spTgt spid="66"/>
                                        </p:tgtEl>
                                        <p:attrNameLst>
                                          <p:attrName>ppt_w</p:attrName>
                                        </p:attrNameLst>
                                      </p:cBhvr>
                                      <p:tavLst>
                                        <p:tav tm="0">
                                          <p:val>
                                            <p:fltVal val="0"/>
                                          </p:val>
                                        </p:tav>
                                        <p:tav tm="100000">
                                          <p:val>
                                            <p:strVal val="#ppt_w"/>
                                          </p:val>
                                        </p:tav>
                                      </p:tavLst>
                                    </p:anim>
                                    <p:anim calcmode="lin" valueType="num">
                                      <p:cBhvr>
                                        <p:cTn id="130" dur="1000" fill="hold"/>
                                        <p:tgtEl>
                                          <p:spTgt spid="66"/>
                                        </p:tgtEl>
                                        <p:attrNameLst>
                                          <p:attrName>ppt_h</p:attrName>
                                        </p:attrNameLst>
                                      </p:cBhvr>
                                      <p:tavLst>
                                        <p:tav tm="0">
                                          <p:val>
                                            <p:strVal val="#ppt_h"/>
                                          </p:val>
                                        </p:tav>
                                        <p:tav tm="100000">
                                          <p:val>
                                            <p:strVal val="#ppt_h"/>
                                          </p:val>
                                        </p:tav>
                                      </p:tavLst>
                                    </p:anim>
                                  </p:childTnLst>
                                </p:cTn>
                              </p:par>
                            </p:childTnLst>
                          </p:cTn>
                        </p:par>
                      </p:childTnLst>
                    </p:cTn>
                  </p:par>
                  <p:par>
                    <p:cTn id="131" fill="hold">
                      <p:stCondLst>
                        <p:cond delay="indefinite"/>
                      </p:stCondLst>
                      <p:childTnLst>
                        <p:par>
                          <p:cTn id="132" fill="hold">
                            <p:stCondLst>
                              <p:cond delay="0"/>
                            </p:stCondLst>
                            <p:childTnLst>
                              <p:par>
                                <p:cTn id="133" presetID="17" presetClass="entr" presetSubtype="10" fill="hold" nodeType="clickEffect">
                                  <p:stCondLst>
                                    <p:cond delay="0"/>
                                  </p:stCondLst>
                                  <p:childTnLst>
                                    <p:set>
                                      <p:cBhvr>
                                        <p:cTn id="134" dur="1" fill="hold">
                                          <p:stCondLst>
                                            <p:cond delay="0"/>
                                          </p:stCondLst>
                                        </p:cTn>
                                        <p:tgtEl>
                                          <p:spTgt spid="68"/>
                                        </p:tgtEl>
                                        <p:attrNameLst>
                                          <p:attrName>style.visibility</p:attrName>
                                        </p:attrNameLst>
                                      </p:cBhvr>
                                      <p:to>
                                        <p:strVal val="visible"/>
                                      </p:to>
                                    </p:set>
                                    <p:anim calcmode="lin" valueType="num">
                                      <p:cBhvr>
                                        <p:cTn id="135" dur="1000" fill="hold"/>
                                        <p:tgtEl>
                                          <p:spTgt spid="68"/>
                                        </p:tgtEl>
                                        <p:attrNameLst>
                                          <p:attrName>ppt_w</p:attrName>
                                        </p:attrNameLst>
                                      </p:cBhvr>
                                      <p:tavLst>
                                        <p:tav tm="0">
                                          <p:val>
                                            <p:fltVal val="0"/>
                                          </p:val>
                                        </p:tav>
                                        <p:tav tm="100000">
                                          <p:val>
                                            <p:strVal val="#ppt_w"/>
                                          </p:val>
                                        </p:tav>
                                      </p:tavLst>
                                    </p:anim>
                                    <p:anim calcmode="lin" valueType="num">
                                      <p:cBhvr>
                                        <p:cTn id="136" dur="1000" fill="hold"/>
                                        <p:tgtEl>
                                          <p:spTgt spid="68"/>
                                        </p:tgtEl>
                                        <p:attrNameLst>
                                          <p:attrName>ppt_h</p:attrName>
                                        </p:attrNameLst>
                                      </p:cBhvr>
                                      <p:tavLst>
                                        <p:tav tm="0">
                                          <p:val>
                                            <p:strVal val="#ppt_h"/>
                                          </p:val>
                                        </p:tav>
                                        <p:tav tm="100000">
                                          <p:val>
                                            <p:strVal val="#ppt_h"/>
                                          </p:val>
                                        </p:tav>
                                      </p:tavLst>
                                    </p:anim>
                                  </p:childTnLst>
                                </p:cTn>
                              </p:par>
                            </p:childTnLst>
                          </p:cTn>
                        </p:par>
                      </p:childTnLst>
                    </p:cTn>
                  </p:par>
                  <p:par>
                    <p:cTn id="137" fill="hold">
                      <p:stCondLst>
                        <p:cond delay="indefinite"/>
                      </p:stCondLst>
                      <p:childTnLst>
                        <p:par>
                          <p:cTn id="138" fill="hold">
                            <p:stCondLst>
                              <p:cond delay="0"/>
                            </p:stCondLst>
                            <p:childTnLst>
                              <p:par>
                                <p:cTn id="139" presetID="17" presetClass="entr" presetSubtype="10" fill="hold" nodeType="clickEffect">
                                  <p:stCondLst>
                                    <p:cond delay="0"/>
                                  </p:stCondLst>
                                  <p:childTnLst>
                                    <p:set>
                                      <p:cBhvr>
                                        <p:cTn id="140" dur="1" fill="hold">
                                          <p:stCondLst>
                                            <p:cond delay="0"/>
                                          </p:stCondLst>
                                        </p:cTn>
                                        <p:tgtEl>
                                          <p:spTgt spid="69"/>
                                        </p:tgtEl>
                                        <p:attrNameLst>
                                          <p:attrName>style.visibility</p:attrName>
                                        </p:attrNameLst>
                                      </p:cBhvr>
                                      <p:to>
                                        <p:strVal val="visible"/>
                                      </p:to>
                                    </p:set>
                                    <p:anim calcmode="lin" valueType="num">
                                      <p:cBhvr>
                                        <p:cTn id="141" dur="1000" fill="hold"/>
                                        <p:tgtEl>
                                          <p:spTgt spid="69"/>
                                        </p:tgtEl>
                                        <p:attrNameLst>
                                          <p:attrName>ppt_w</p:attrName>
                                        </p:attrNameLst>
                                      </p:cBhvr>
                                      <p:tavLst>
                                        <p:tav tm="0">
                                          <p:val>
                                            <p:fltVal val="0"/>
                                          </p:val>
                                        </p:tav>
                                        <p:tav tm="100000">
                                          <p:val>
                                            <p:strVal val="#ppt_w"/>
                                          </p:val>
                                        </p:tav>
                                      </p:tavLst>
                                    </p:anim>
                                    <p:anim calcmode="lin" valueType="num">
                                      <p:cBhvr>
                                        <p:cTn id="142" dur="1000" fill="hold"/>
                                        <p:tgtEl>
                                          <p:spTgt spid="69"/>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41"/>
                  </p:tgtEl>
                </p:cond>
              </p:nextCondLst>
            </p:seq>
          </p:childTnLst>
        </p:cTn>
      </p:par>
    </p:tnLst>
    <p:bldLst>
      <p:bldP spid="17" grpId="0" animBg="1"/>
      <p:bldP spid="18" grpId="0" animBg="1"/>
      <p:bldP spid="19" grpId="0" animBg="1"/>
      <p:bldP spid="20" grpId="0" animBg="1"/>
      <p:bldP spid="21" grpId="0" animBg="1"/>
      <p:bldP spid="22" grpId="0" animBg="1"/>
      <p:bldP spid="36" grpId="0" animBg="1"/>
      <p:bldP spid="37" grpId="0" animBg="1"/>
      <p:bldP spid="38" grpId="0" animBg="1"/>
      <p:bldP spid="39" grpId="0" animBg="1"/>
      <p:bldP spid="71" grpId="0" animBg="1"/>
      <p:bldP spid="71" grpId="1" animBg="1"/>
      <p:bldP spid="72" grpId="0" animBg="1"/>
      <p:bldP spid="7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04" y="714356"/>
            <a:ext cx="7138877" cy="646331"/>
          </a:xfrm>
          <a:prstGeom prst="rect">
            <a:avLst/>
          </a:prstGeom>
          <a:noFill/>
        </p:spPr>
        <p:txBody>
          <a:bodyPr wrap="none" rtlCol="0">
            <a:spAutoFit/>
          </a:bodyPr>
          <a:lstStyle/>
          <a:p>
            <a:r>
              <a:rPr lang="en-US" sz="3600" b="1" dirty="0" smtClean="0"/>
              <a:t>The structure of a for/against essay.</a:t>
            </a:r>
            <a:endParaRPr lang="ru-RU" sz="3600" b="1" dirty="0"/>
          </a:p>
        </p:txBody>
      </p:sp>
      <p:sp>
        <p:nvSpPr>
          <p:cNvPr id="3" name="TextBox 2"/>
          <p:cNvSpPr txBox="1"/>
          <p:nvPr/>
        </p:nvSpPr>
        <p:spPr>
          <a:xfrm>
            <a:off x="1857356" y="1285860"/>
            <a:ext cx="6699270" cy="584775"/>
          </a:xfrm>
          <a:prstGeom prst="rect">
            <a:avLst/>
          </a:prstGeom>
          <a:noFill/>
        </p:spPr>
        <p:txBody>
          <a:bodyPr wrap="none" rtlCol="0">
            <a:spAutoFit/>
          </a:bodyPr>
          <a:lstStyle/>
          <a:p>
            <a:r>
              <a:rPr lang="en-US" sz="3200" dirty="0" smtClean="0">
                <a:latin typeface="Arial Narrow" pitchFamily="34" charset="0"/>
              </a:rPr>
              <a:t>I. </a:t>
            </a:r>
            <a:r>
              <a:rPr lang="en-US" sz="3200" dirty="0" smtClean="0">
                <a:latin typeface="Arial Narrow" pitchFamily="34" charset="0"/>
                <a:hlinkClick r:id="rId2" action="ppaction://hlinksldjump"/>
              </a:rPr>
              <a:t>Introduction</a:t>
            </a:r>
            <a:r>
              <a:rPr lang="en-US" sz="3200" dirty="0" smtClean="0">
                <a:latin typeface="Arial Narrow" pitchFamily="34" charset="0"/>
              </a:rPr>
              <a:t> (without giving your opinion) .</a:t>
            </a:r>
            <a:endParaRPr lang="ru-RU" sz="3200" dirty="0">
              <a:latin typeface="Arial Narrow" pitchFamily="34" charset="0"/>
            </a:endParaRPr>
          </a:p>
        </p:txBody>
      </p:sp>
      <p:sp>
        <p:nvSpPr>
          <p:cNvPr id="4" name="TextBox 3"/>
          <p:cNvSpPr txBox="1"/>
          <p:nvPr/>
        </p:nvSpPr>
        <p:spPr>
          <a:xfrm>
            <a:off x="1785918" y="2714620"/>
            <a:ext cx="6839308" cy="584775"/>
          </a:xfrm>
          <a:prstGeom prst="rect">
            <a:avLst/>
          </a:prstGeom>
          <a:noFill/>
        </p:spPr>
        <p:txBody>
          <a:bodyPr wrap="none" rtlCol="0">
            <a:spAutoFit/>
          </a:bodyPr>
          <a:lstStyle/>
          <a:p>
            <a:r>
              <a:rPr lang="en-US" sz="3200" dirty="0" smtClean="0">
                <a:latin typeface="Arial Narrow" pitchFamily="34" charset="0"/>
              </a:rPr>
              <a:t>II. </a:t>
            </a:r>
            <a:r>
              <a:rPr lang="en-US" sz="3200" dirty="0" smtClean="0">
                <a:latin typeface="Arial Narrow" pitchFamily="34" charset="0"/>
                <a:hlinkClick r:id="rId3" action="ppaction://hlinksldjump"/>
              </a:rPr>
              <a:t>The body of an essay</a:t>
            </a:r>
            <a:r>
              <a:rPr lang="ru-RU" sz="3200" dirty="0" smtClean="0">
                <a:latin typeface="Arial Narrow" pitchFamily="34" charset="0"/>
                <a:hlinkClick r:id="rId3" action="ppaction://hlinksldjump"/>
              </a:rPr>
              <a:t> </a:t>
            </a:r>
            <a:r>
              <a:rPr lang="ru-RU" sz="3200" dirty="0" smtClean="0">
                <a:latin typeface="Arial Narrow" pitchFamily="34" charset="0"/>
              </a:rPr>
              <a:t>(2 </a:t>
            </a:r>
            <a:r>
              <a:rPr lang="en-US" sz="3200" dirty="0" smtClean="0">
                <a:latin typeface="Arial Narrow" pitchFamily="34" charset="0"/>
              </a:rPr>
              <a:t>or 3 paragraphs).</a:t>
            </a:r>
          </a:p>
        </p:txBody>
      </p:sp>
      <p:sp>
        <p:nvSpPr>
          <p:cNvPr id="5" name="TextBox 4"/>
          <p:cNvSpPr txBox="1"/>
          <p:nvPr/>
        </p:nvSpPr>
        <p:spPr>
          <a:xfrm>
            <a:off x="1785918" y="4286256"/>
            <a:ext cx="2504212" cy="584775"/>
          </a:xfrm>
          <a:prstGeom prst="rect">
            <a:avLst/>
          </a:prstGeom>
          <a:noFill/>
        </p:spPr>
        <p:txBody>
          <a:bodyPr wrap="none" rtlCol="0">
            <a:spAutoFit/>
          </a:bodyPr>
          <a:lstStyle/>
          <a:p>
            <a:r>
              <a:rPr lang="en-US" sz="3200" dirty="0" smtClean="0">
                <a:latin typeface="Arial Narrow" pitchFamily="34" charset="0"/>
              </a:rPr>
              <a:t>III.  </a:t>
            </a:r>
            <a:r>
              <a:rPr lang="en-US" sz="3200" dirty="0" smtClean="0">
                <a:latin typeface="Arial Narrow" pitchFamily="34" charset="0"/>
                <a:hlinkClick r:id="rId4" action="ppaction://hlinksldjump"/>
              </a:rPr>
              <a:t>Conclusion</a:t>
            </a:r>
            <a:r>
              <a:rPr lang="en-US" sz="3200" dirty="0" smtClean="0">
                <a:latin typeface="Arial Narrow" pitchFamily="34" charset="0"/>
              </a:rPr>
              <a:t>.</a:t>
            </a:r>
            <a:endParaRPr lang="ru-RU" sz="3200" dirty="0">
              <a:latin typeface="Arial Narrow" pitchFamily="34" charset="0"/>
            </a:endParaRPr>
          </a:p>
        </p:txBody>
      </p:sp>
      <p:sp>
        <p:nvSpPr>
          <p:cNvPr id="6" name="Прямоугольник 5"/>
          <p:cNvSpPr/>
          <p:nvPr/>
        </p:nvSpPr>
        <p:spPr>
          <a:xfrm>
            <a:off x="2357422" y="3286124"/>
            <a:ext cx="5319085" cy="523220"/>
          </a:xfrm>
          <a:prstGeom prst="rect">
            <a:avLst/>
          </a:prstGeom>
        </p:spPr>
        <p:txBody>
          <a:bodyPr wrap="none">
            <a:spAutoFit/>
          </a:bodyPr>
          <a:lstStyle/>
          <a:p>
            <a:pPr>
              <a:buFont typeface="Wingdings" pitchFamily="2" charset="2"/>
              <a:buChar char="Ø"/>
            </a:pPr>
            <a:r>
              <a:rPr lang="en-US" sz="2800" dirty="0" smtClean="0">
                <a:latin typeface="Arial Narrow" pitchFamily="34" charset="0"/>
              </a:rPr>
              <a:t>1. Point </a:t>
            </a:r>
            <a:r>
              <a:rPr lang="en-US" sz="2800" dirty="0" smtClean="0">
                <a:solidFill>
                  <a:srgbClr val="FF0000"/>
                </a:solidFill>
                <a:latin typeface="Arial Narrow" pitchFamily="34" charset="0"/>
              </a:rPr>
              <a:t>for</a:t>
            </a:r>
            <a:r>
              <a:rPr lang="en-US" sz="2800" dirty="0" smtClean="0">
                <a:latin typeface="Arial Narrow" pitchFamily="34" charset="0"/>
              </a:rPr>
              <a:t> + reasons/examples (2-3)</a:t>
            </a:r>
            <a:endParaRPr lang="ru-RU" sz="2800" dirty="0">
              <a:latin typeface="Arial Narrow" pitchFamily="34" charset="0"/>
            </a:endParaRPr>
          </a:p>
        </p:txBody>
      </p:sp>
      <p:sp>
        <p:nvSpPr>
          <p:cNvPr id="7" name="TextBox 6"/>
          <p:cNvSpPr txBox="1"/>
          <p:nvPr/>
        </p:nvSpPr>
        <p:spPr>
          <a:xfrm>
            <a:off x="2357422" y="3786190"/>
            <a:ext cx="6072496" cy="523220"/>
          </a:xfrm>
          <a:prstGeom prst="rect">
            <a:avLst/>
          </a:prstGeom>
          <a:noFill/>
        </p:spPr>
        <p:txBody>
          <a:bodyPr wrap="none" rtlCol="0">
            <a:spAutoFit/>
          </a:bodyPr>
          <a:lstStyle/>
          <a:p>
            <a:pPr>
              <a:buFont typeface="Wingdings" pitchFamily="2" charset="2"/>
              <a:buChar char="Ø"/>
            </a:pPr>
            <a:r>
              <a:rPr lang="en-US" sz="2800" dirty="0" smtClean="0">
                <a:latin typeface="Arial Narrow" pitchFamily="34" charset="0"/>
              </a:rPr>
              <a:t>2. Points </a:t>
            </a:r>
            <a:r>
              <a:rPr lang="en-US" sz="2800" dirty="0" smtClean="0">
                <a:solidFill>
                  <a:srgbClr val="FF0000"/>
                </a:solidFill>
                <a:latin typeface="Arial Narrow" pitchFamily="34" charset="0"/>
              </a:rPr>
              <a:t>against</a:t>
            </a:r>
            <a:r>
              <a:rPr lang="en-US" sz="2800" b="1" dirty="0" smtClean="0">
                <a:latin typeface="Arial Narrow" pitchFamily="34" charset="0"/>
              </a:rPr>
              <a:t> </a:t>
            </a:r>
            <a:r>
              <a:rPr lang="en-US" sz="2800" dirty="0" smtClean="0">
                <a:latin typeface="Arial Narrow" pitchFamily="34" charset="0"/>
              </a:rPr>
              <a:t>+ reasons/examples (2-3)</a:t>
            </a:r>
            <a:endParaRPr lang="ru-RU" sz="2800" dirty="0">
              <a:latin typeface="Arial Narrow" pitchFamily="34" charset="0"/>
            </a:endParaRPr>
          </a:p>
        </p:txBody>
      </p:sp>
      <p:sp>
        <p:nvSpPr>
          <p:cNvPr id="8" name="Прямоугольник 7"/>
          <p:cNvSpPr/>
          <p:nvPr/>
        </p:nvSpPr>
        <p:spPr>
          <a:xfrm>
            <a:off x="2357422" y="1857364"/>
            <a:ext cx="2983253" cy="523220"/>
          </a:xfrm>
          <a:prstGeom prst="rect">
            <a:avLst/>
          </a:prstGeom>
        </p:spPr>
        <p:txBody>
          <a:bodyPr wrap="none">
            <a:spAutoFit/>
          </a:bodyPr>
          <a:lstStyle/>
          <a:p>
            <a:pPr>
              <a:buFont typeface="Wingdings" pitchFamily="2" charset="2"/>
              <a:buChar char="Ø"/>
            </a:pPr>
            <a:r>
              <a:rPr lang="en-US" sz="2800" dirty="0" smtClean="0">
                <a:latin typeface="Arial Narrow" pitchFamily="34" charset="0"/>
              </a:rPr>
              <a:t> The topic/ problem</a:t>
            </a:r>
            <a:endParaRPr lang="ru-RU" sz="2800" dirty="0">
              <a:latin typeface="Arial Narrow" pitchFamily="34" charset="0"/>
            </a:endParaRPr>
          </a:p>
        </p:txBody>
      </p:sp>
      <p:sp>
        <p:nvSpPr>
          <p:cNvPr id="9" name="Прямоугольник 8"/>
          <p:cNvSpPr/>
          <p:nvPr/>
        </p:nvSpPr>
        <p:spPr>
          <a:xfrm>
            <a:off x="2357422" y="2285992"/>
            <a:ext cx="2515432" cy="523220"/>
          </a:xfrm>
          <a:prstGeom prst="rect">
            <a:avLst/>
          </a:prstGeom>
        </p:spPr>
        <p:txBody>
          <a:bodyPr wrap="none">
            <a:spAutoFit/>
          </a:bodyPr>
          <a:lstStyle/>
          <a:p>
            <a:pPr>
              <a:buFont typeface="Wingdings" pitchFamily="2" charset="2"/>
              <a:buChar char="Ø"/>
            </a:pPr>
            <a:r>
              <a:rPr lang="en-US" sz="2800" dirty="0" smtClean="0">
                <a:latin typeface="Arial Narrow" pitchFamily="34" charset="0"/>
              </a:rPr>
              <a:t>2. General view</a:t>
            </a:r>
            <a:endParaRPr lang="ru-RU" sz="2800" dirty="0">
              <a:latin typeface="Arial Narrow" pitchFamily="34" charset="0"/>
            </a:endParaRPr>
          </a:p>
        </p:txBody>
      </p:sp>
      <p:sp>
        <p:nvSpPr>
          <p:cNvPr id="10" name="Прямоугольник 9"/>
          <p:cNvSpPr/>
          <p:nvPr/>
        </p:nvSpPr>
        <p:spPr>
          <a:xfrm>
            <a:off x="2428860" y="5429264"/>
            <a:ext cx="3776672" cy="584775"/>
          </a:xfrm>
          <a:prstGeom prst="rect">
            <a:avLst/>
          </a:prstGeom>
        </p:spPr>
        <p:txBody>
          <a:bodyPr wrap="square">
            <a:spAutoFit/>
          </a:bodyPr>
          <a:lstStyle/>
          <a:p>
            <a:pPr>
              <a:buFont typeface="Wingdings" pitchFamily="2" charset="2"/>
              <a:buChar char="Ø"/>
            </a:pPr>
            <a:r>
              <a:rPr lang="en-US" sz="3200" dirty="0" smtClean="0">
                <a:solidFill>
                  <a:prstClr val="black"/>
                </a:solidFill>
                <a:latin typeface="Arial Narrow" pitchFamily="34" charset="0"/>
              </a:rPr>
              <a:t>Your opinion</a:t>
            </a:r>
            <a:endParaRPr lang="ru-RU" sz="3200" dirty="0">
              <a:latin typeface="Arial Narrow" pitchFamily="34" charset="0"/>
            </a:endParaRPr>
          </a:p>
        </p:txBody>
      </p:sp>
      <p:sp>
        <p:nvSpPr>
          <p:cNvPr id="11" name="Прямоугольник 10"/>
          <p:cNvSpPr/>
          <p:nvPr/>
        </p:nvSpPr>
        <p:spPr>
          <a:xfrm>
            <a:off x="2428860" y="4857760"/>
            <a:ext cx="6286544" cy="584775"/>
          </a:xfrm>
          <a:prstGeom prst="rect">
            <a:avLst/>
          </a:prstGeom>
        </p:spPr>
        <p:txBody>
          <a:bodyPr wrap="square">
            <a:spAutoFit/>
          </a:bodyPr>
          <a:lstStyle/>
          <a:p>
            <a:pPr>
              <a:buFont typeface="Wingdings" pitchFamily="2" charset="2"/>
              <a:buChar char="Ø"/>
            </a:pPr>
            <a:r>
              <a:rPr lang="en-US" sz="3200" dirty="0" smtClean="0">
                <a:solidFill>
                  <a:prstClr val="black"/>
                </a:solidFill>
                <a:latin typeface="Arial Narrow" pitchFamily="34" charset="0"/>
              </a:rPr>
              <a:t>A balanced consideration of the topic</a:t>
            </a:r>
            <a:endParaRPr lang="ru-RU" sz="3200" dirty="0">
              <a:latin typeface="Arial Narrow" pitchFamily="34" charset="0"/>
            </a:endParaRPr>
          </a:p>
        </p:txBody>
      </p:sp>
      <p:sp>
        <p:nvSpPr>
          <p:cNvPr id="12" name="Прямоугольник 11"/>
          <p:cNvSpPr/>
          <p:nvPr/>
        </p:nvSpPr>
        <p:spPr>
          <a:xfrm>
            <a:off x="7072330" y="285728"/>
            <a:ext cx="1352678" cy="369332"/>
          </a:xfrm>
          <a:prstGeom prst="rect">
            <a:avLst/>
          </a:prstGeom>
        </p:spPr>
        <p:txBody>
          <a:bodyPr wrap="none">
            <a:spAutoFit/>
          </a:bodyPr>
          <a:lstStyle/>
          <a:p>
            <a:r>
              <a:rPr lang="en-US" b="1" u="sng" dirty="0" smtClean="0">
                <a:solidFill>
                  <a:srgbClr val="FF0000"/>
                </a:solidFill>
                <a:latin typeface="Arial Narrow" pitchFamily="34" charset="0"/>
              </a:rPr>
              <a:t>Formal style</a:t>
            </a:r>
            <a:endParaRPr lang="ru-RU" b="1" u="sng" dirty="0">
              <a:solidFill>
                <a:srgbClr val="FF0000"/>
              </a:solidFill>
              <a:latin typeface="Arial Narrow" pitchFamily="34" charset="0"/>
            </a:endParaRPr>
          </a:p>
        </p:txBody>
      </p:sp>
      <p:pic>
        <p:nvPicPr>
          <p:cNvPr id="15" name="Рисунок 14" descr="k1545310.jpg">
            <a:hlinkClick r:id="rId5" action="ppaction://hlinksldjump"/>
          </p:cNvPr>
          <p:cNvPicPr>
            <a:picLocks noChangeAspect="1"/>
          </p:cNvPicPr>
          <p:nvPr/>
        </p:nvPicPr>
        <p:blipFill>
          <a:blip r:embed="rId6"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7" name="TextBox 16">
            <a:hlinkClick r:id="rId7" action="ppaction://hlinksldjump"/>
          </p:cNvPr>
          <p:cNvSpPr txBox="1"/>
          <p:nvPr/>
        </p:nvSpPr>
        <p:spPr>
          <a:xfrm>
            <a:off x="5929322" y="6072206"/>
            <a:ext cx="1518364" cy="400110"/>
          </a:xfrm>
          <a:prstGeom prst="rect">
            <a:avLst/>
          </a:prstGeom>
          <a:noFill/>
        </p:spPr>
        <p:txBody>
          <a:bodyPr wrap="none" rtlCol="0">
            <a:spAutoFit/>
          </a:bodyPr>
          <a:lstStyle/>
          <a:p>
            <a:r>
              <a:rPr lang="en-US" sz="2000" dirty="0" smtClean="0">
                <a:latin typeface="Arial Narrow" pitchFamily="34" charset="0"/>
                <a:hlinkClick r:id="rId8" action="ppaction://hlinksldjump"/>
              </a:rPr>
              <a:t>See examples</a:t>
            </a:r>
            <a:endParaRPr lang="ru-RU" sz="2000" dirty="0">
              <a:latin typeface="Arial Narrow" pitchFamily="34" charset="0"/>
            </a:endParaRPr>
          </a:p>
        </p:txBody>
      </p:sp>
      <p:sp>
        <p:nvSpPr>
          <p:cNvPr id="18" name="Прямоугольник 17"/>
          <p:cNvSpPr/>
          <p:nvPr/>
        </p:nvSpPr>
        <p:spPr>
          <a:xfrm rot="16200000">
            <a:off x="-712715" y="3212992"/>
            <a:ext cx="3357588" cy="646331"/>
          </a:xfrm>
          <a:prstGeom prst="rect">
            <a:avLst/>
          </a:prstGeom>
        </p:spPr>
        <p:txBody>
          <a:bodyPr wrap="square">
            <a:spAutoFit/>
          </a:bodyPr>
          <a:lstStyle/>
          <a:p>
            <a:pPr algn="dist"/>
            <a:r>
              <a:rPr lang="en-US" sz="3600" b="1" dirty="0" smtClean="0">
                <a:solidFill>
                  <a:prstClr val="black"/>
                </a:solidFill>
              </a:rPr>
              <a:t>for/against</a:t>
            </a:r>
            <a:endParaRPr lang="ru-RU" dirty="0"/>
          </a:p>
        </p:txBody>
      </p:sp>
      <p:pic>
        <p:nvPicPr>
          <p:cNvPr id="19" name="Рисунок 18" descr="y-g-button-3.gif">
            <a:hlinkClick r:id="rId9" action="ppaction://hlinksldjump"/>
          </p:cNvPr>
          <p:cNvPicPr>
            <a:picLocks noChangeAspect="1"/>
          </p:cNvPicPr>
          <p:nvPr/>
        </p:nvPicPr>
        <p:blipFill>
          <a:blip r:embed="rId10" cstate="print"/>
          <a:stretch>
            <a:fillRect/>
          </a:stretch>
        </p:blipFill>
        <p:spPr>
          <a:xfrm>
            <a:off x="214282" y="6215082"/>
            <a:ext cx="971556" cy="285752"/>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00694" y="571480"/>
            <a:ext cx="3177473" cy="1015663"/>
          </a:xfrm>
          <a:prstGeom prst="rect">
            <a:avLst/>
          </a:prstGeom>
          <a:noFill/>
        </p:spPr>
        <p:txBody>
          <a:bodyPr wrap="none" rtlCol="0">
            <a:spAutoFit/>
          </a:bodyPr>
          <a:lstStyle/>
          <a:p>
            <a:pPr>
              <a:buFont typeface="Wingdings" pitchFamily="2" charset="2"/>
              <a:buChar char="Ø"/>
            </a:pPr>
            <a:r>
              <a:rPr lang="en-US" sz="2000" dirty="0" smtClean="0">
                <a:latin typeface="Arial Narrow" pitchFamily="34" charset="0"/>
              </a:rPr>
              <a:t>State the topic/ problem</a:t>
            </a:r>
          </a:p>
          <a:p>
            <a:pPr>
              <a:buFont typeface="Wingdings" pitchFamily="2" charset="2"/>
              <a:buChar char="Ø"/>
            </a:pPr>
            <a:r>
              <a:rPr lang="en-US" sz="2000" dirty="0" smtClean="0">
                <a:latin typeface="Arial Narrow" pitchFamily="34" charset="0"/>
              </a:rPr>
              <a:t>you may start with a question</a:t>
            </a:r>
          </a:p>
          <a:p>
            <a:pPr>
              <a:buFont typeface="Wingdings" pitchFamily="2" charset="2"/>
              <a:buChar char="Ø"/>
            </a:pPr>
            <a:r>
              <a:rPr lang="en-US" sz="2000" dirty="0" smtClean="0">
                <a:latin typeface="Arial Narrow" pitchFamily="34" charset="0"/>
              </a:rPr>
              <a:t>you may start with a quotation</a:t>
            </a:r>
            <a:endParaRPr lang="ru-RU" sz="2000" dirty="0">
              <a:latin typeface="Arial Narrow" pitchFamily="34" charset="0"/>
            </a:endParaRPr>
          </a:p>
        </p:txBody>
      </p:sp>
      <p:sp>
        <p:nvSpPr>
          <p:cNvPr id="5" name="Прямоугольник 4"/>
          <p:cNvSpPr/>
          <p:nvPr/>
        </p:nvSpPr>
        <p:spPr>
          <a:xfrm>
            <a:off x="2143108" y="1928802"/>
            <a:ext cx="3746410"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A lot of people think that…</a:t>
            </a:r>
            <a:endParaRPr lang="ru-RU" sz="2800" dirty="0">
              <a:latin typeface="Arial Narrow" pitchFamily="34" charset="0"/>
            </a:endParaRPr>
          </a:p>
        </p:txBody>
      </p:sp>
      <p:sp>
        <p:nvSpPr>
          <p:cNvPr id="6" name="Прямоугольник 5"/>
          <p:cNvSpPr/>
          <p:nvPr/>
        </p:nvSpPr>
        <p:spPr>
          <a:xfrm>
            <a:off x="2143108" y="2388046"/>
            <a:ext cx="2758832"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We all know that…</a:t>
            </a:r>
            <a:endParaRPr lang="ru-RU" sz="2800" dirty="0">
              <a:latin typeface="Arial Narrow" pitchFamily="34" charset="0"/>
            </a:endParaRPr>
          </a:p>
        </p:txBody>
      </p:sp>
      <p:sp>
        <p:nvSpPr>
          <p:cNvPr id="7" name="Прямоугольник 6"/>
          <p:cNvSpPr/>
          <p:nvPr/>
        </p:nvSpPr>
        <p:spPr>
          <a:xfrm>
            <a:off x="2143108" y="2847290"/>
            <a:ext cx="2829621"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As a general rule…</a:t>
            </a:r>
            <a:endParaRPr lang="ru-RU" sz="2800" dirty="0">
              <a:latin typeface="Arial Narrow" pitchFamily="34" charset="0"/>
            </a:endParaRPr>
          </a:p>
        </p:txBody>
      </p:sp>
      <p:sp>
        <p:nvSpPr>
          <p:cNvPr id="8" name="Прямоугольник 7"/>
          <p:cNvSpPr/>
          <p:nvPr/>
        </p:nvSpPr>
        <p:spPr>
          <a:xfrm>
            <a:off x="2143108" y="3306534"/>
            <a:ext cx="4089581"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It is popularly believed that…</a:t>
            </a:r>
            <a:endParaRPr lang="ru-RU" sz="2800" dirty="0">
              <a:latin typeface="Arial Narrow" pitchFamily="34" charset="0"/>
            </a:endParaRPr>
          </a:p>
        </p:txBody>
      </p:sp>
      <p:sp>
        <p:nvSpPr>
          <p:cNvPr id="9" name="Прямоугольник 8"/>
          <p:cNvSpPr/>
          <p:nvPr/>
        </p:nvSpPr>
        <p:spPr>
          <a:xfrm>
            <a:off x="2143108" y="3765778"/>
            <a:ext cx="4333238"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Many people are in </a:t>
            </a:r>
            <a:r>
              <a:rPr lang="en-US" sz="2800" dirty="0" err="1" smtClean="0">
                <a:latin typeface="Arial Narrow" pitchFamily="34" charset="0"/>
              </a:rPr>
              <a:t>favour</a:t>
            </a:r>
            <a:r>
              <a:rPr lang="en-US" sz="2800" dirty="0" smtClean="0">
                <a:latin typeface="Arial Narrow" pitchFamily="34" charset="0"/>
              </a:rPr>
              <a:t> of…</a:t>
            </a:r>
            <a:endParaRPr lang="ru-RU" sz="2800" dirty="0">
              <a:latin typeface="Arial Narrow" pitchFamily="34" charset="0"/>
            </a:endParaRPr>
          </a:p>
        </p:txBody>
      </p:sp>
      <p:sp>
        <p:nvSpPr>
          <p:cNvPr id="10" name="Прямоугольник 9"/>
          <p:cNvSpPr/>
          <p:nvPr/>
        </p:nvSpPr>
        <p:spPr>
          <a:xfrm>
            <a:off x="2143108" y="4225022"/>
            <a:ext cx="2977097"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Can you imagine…?</a:t>
            </a:r>
            <a:endParaRPr lang="ru-RU" sz="2800" dirty="0">
              <a:latin typeface="Arial Narrow" pitchFamily="34" charset="0"/>
            </a:endParaRPr>
          </a:p>
        </p:txBody>
      </p:sp>
      <p:sp>
        <p:nvSpPr>
          <p:cNvPr id="11" name="Прямоугольник 10"/>
          <p:cNvSpPr/>
          <p:nvPr/>
        </p:nvSpPr>
        <p:spPr>
          <a:xfrm>
            <a:off x="2143108" y="4684266"/>
            <a:ext cx="4137671"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Have you ever thought of… ?</a:t>
            </a:r>
            <a:endParaRPr lang="ru-RU" sz="2800" dirty="0">
              <a:latin typeface="Arial Narrow" pitchFamily="34" charset="0"/>
            </a:endParaRPr>
          </a:p>
        </p:txBody>
      </p:sp>
      <p:sp>
        <p:nvSpPr>
          <p:cNvPr id="12" name="Прямоугольник 11"/>
          <p:cNvSpPr/>
          <p:nvPr/>
        </p:nvSpPr>
        <p:spPr>
          <a:xfrm>
            <a:off x="2143108" y="5143512"/>
            <a:ext cx="6688049" cy="523220"/>
          </a:xfrm>
          <a:prstGeom prst="rect">
            <a:avLst/>
          </a:prstGeom>
        </p:spPr>
        <p:txBody>
          <a:bodyPr wrap="none">
            <a:spAutoFit/>
          </a:bodyPr>
          <a:lstStyle/>
          <a:p>
            <a:pPr>
              <a:buFont typeface="Arial" pitchFamily="34" charset="0"/>
              <a:buChar char="•"/>
            </a:pPr>
            <a:r>
              <a:rPr lang="en-US" sz="2800" dirty="0" smtClean="0">
                <a:latin typeface="Arial Narrow" pitchFamily="34" charset="0"/>
              </a:rPr>
              <a:t>There are both advantages and disadvantages…</a:t>
            </a:r>
            <a:endParaRPr lang="ru-RU" sz="2800" dirty="0">
              <a:latin typeface="Arial Narrow" pitchFamily="34" charset="0"/>
            </a:endParaRPr>
          </a:p>
        </p:txBody>
      </p:sp>
      <p:sp>
        <p:nvSpPr>
          <p:cNvPr id="13" name="Прямоугольник 12"/>
          <p:cNvSpPr/>
          <p:nvPr/>
        </p:nvSpPr>
        <p:spPr>
          <a:xfrm>
            <a:off x="2357422" y="642918"/>
            <a:ext cx="2424062" cy="584775"/>
          </a:xfrm>
          <a:prstGeom prst="rect">
            <a:avLst/>
          </a:prstGeom>
        </p:spPr>
        <p:txBody>
          <a:bodyPr wrap="none">
            <a:spAutoFit/>
          </a:bodyPr>
          <a:lstStyle/>
          <a:p>
            <a:r>
              <a:rPr lang="en-US" sz="3200" b="1" dirty="0" smtClean="0">
                <a:latin typeface="Arial Narrow" pitchFamily="34" charset="0"/>
              </a:rPr>
              <a:t>I. Introduction</a:t>
            </a:r>
            <a:endParaRPr lang="ru-RU" sz="3200" b="1" dirty="0">
              <a:latin typeface="Arial Narrow" pitchFamily="34" charset="0"/>
            </a:endParaRPr>
          </a:p>
        </p:txBody>
      </p:sp>
      <p:pic>
        <p:nvPicPr>
          <p:cNvPr id="15" name="Рисунок 14" descr="k1545310.jpg">
            <a:hlinkClick r:id="rId3" action="ppaction://hlinksldjump"/>
          </p:cNvPr>
          <p:cNvPicPr>
            <a:picLocks noChangeAspect="1"/>
          </p:cNvPicPr>
          <p:nvPr/>
        </p:nvPicPr>
        <p:blipFill>
          <a:blip r:embed="rId4"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4" name="Прямоугольник 13"/>
          <p:cNvSpPr/>
          <p:nvPr/>
        </p:nvSpPr>
        <p:spPr>
          <a:xfrm rot="16200000">
            <a:off x="-712715" y="3212992"/>
            <a:ext cx="3357588" cy="646331"/>
          </a:xfrm>
          <a:prstGeom prst="rect">
            <a:avLst/>
          </a:prstGeom>
        </p:spPr>
        <p:txBody>
          <a:bodyPr wrap="square">
            <a:spAutoFit/>
          </a:bodyPr>
          <a:lstStyle/>
          <a:p>
            <a:pPr algn="dist"/>
            <a:r>
              <a:rPr lang="en-US" sz="3600" b="1" dirty="0" smtClean="0">
                <a:solidFill>
                  <a:prstClr val="black"/>
                </a:solidFill>
              </a:rPr>
              <a:t>for/against</a:t>
            </a:r>
            <a:endParaRPr lang="ru-RU" dirty="0"/>
          </a:p>
        </p:txBody>
      </p:sp>
    </p:spTree>
  </p:cSld>
  <p:clrMapOvr>
    <a:masterClrMapping/>
  </p:clrMapOvr>
  <p:transition spd="med" advClick="0">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57554" y="1428736"/>
            <a:ext cx="3412729" cy="523220"/>
          </a:xfrm>
          <a:prstGeom prst="rect">
            <a:avLst/>
          </a:prstGeom>
        </p:spPr>
        <p:txBody>
          <a:bodyPr wrap="none">
            <a:spAutoFit/>
          </a:bodyPr>
          <a:lstStyle/>
          <a:p>
            <a:r>
              <a:rPr lang="en-US" sz="2800" b="1" dirty="0" smtClean="0"/>
              <a:t>1. To introduce points</a:t>
            </a:r>
            <a:endParaRPr lang="ru-RU" sz="2800" b="1" dirty="0"/>
          </a:p>
        </p:txBody>
      </p:sp>
      <p:sp>
        <p:nvSpPr>
          <p:cNvPr id="4" name="Прямоугольник 3"/>
          <p:cNvSpPr/>
          <p:nvPr/>
        </p:nvSpPr>
        <p:spPr>
          <a:xfrm>
            <a:off x="1714480" y="1857364"/>
            <a:ext cx="7162538" cy="1384995"/>
          </a:xfrm>
          <a:prstGeom prst="rect">
            <a:avLst/>
          </a:prstGeom>
        </p:spPr>
        <p:txBody>
          <a:bodyPr wrap="none">
            <a:spAutoFit/>
          </a:bodyPr>
          <a:lstStyle/>
          <a:p>
            <a:pPr>
              <a:buFont typeface="Arial" pitchFamily="34" charset="0"/>
              <a:buChar char="•"/>
            </a:pPr>
            <a:r>
              <a:rPr lang="en-US" sz="2800" dirty="0" smtClean="0">
                <a:latin typeface="Arial Narrow" pitchFamily="34" charset="0"/>
              </a:rPr>
              <a:t>The main/most important advantage of … is (that) …</a:t>
            </a:r>
          </a:p>
          <a:p>
            <a:pPr>
              <a:buFont typeface="Arial" pitchFamily="34" charset="0"/>
              <a:buChar char="•"/>
            </a:pPr>
            <a:r>
              <a:rPr lang="en-US" sz="2800" dirty="0" smtClean="0">
                <a:latin typeface="Arial Narrow" pitchFamily="34" charset="0"/>
              </a:rPr>
              <a:t>Another advantage/ disadvantage of … </a:t>
            </a:r>
          </a:p>
          <a:p>
            <a:pPr>
              <a:buFont typeface="Arial" pitchFamily="34" charset="0"/>
              <a:buChar char="•"/>
            </a:pPr>
            <a:r>
              <a:rPr lang="en-US" sz="2800" dirty="0" smtClean="0">
                <a:latin typeface="Arial Narrow" pitchFamily="34" charset="0"/>
              </a:rPr>
              <a:t>The best/worst thing about … is …</a:t>
            </a:r>
            <a:endParaRPr lang="ru-RU" sz="2800" dirty="0">
              <a:latin typeface="Arial Narrow" pitchFamily="34" charset="0"/>
            </a:endParaRPr>
          </a:p>
        </p:txBody>
      </p:sp>
      <p:sp>
        <p:nvSpPr>
          <p:cNvPr id="5" name="Прямоугольник 4"/>
          <p:cNvSpPr/>
          <p:nvPr/>
        </p:nvSpPr>
        <p:spPr>
          <a:xfrm>
            <a:off x="3286116" y="3429000"/>
            <a:ext cx="2319161" cy="523220"/>
          </a:xfrm>
          <a:prstGeom prst="rect">
            <a:avLst/>
          </a:prstGeom>
        </p:spPr>
        <p:txBody>
          <a:bodyPr wrap="none">
            <a:spAutoFit/>
          </a:bodyPr>
          <a:lstStyle/>
          <a:p>
            <a:r>
              <a:rPr lang="en-US" sz="2800" b="1" dirty="0" smtClean="0">
                <a:latin typeface="Arial Narrow" pitchFamily="34" charset="0"/>
              </a:rPr>
              <a:t>2. To list points</a:t>
            </a:r>
            <a:endParaRPr lang="ru-RU" sz="2800" b="1" dirty="0">
              <a:latin typeface="Arial Narrow" pitchFamily="34" charset="0"/>
            </a:endParaRPr>
          </a:p>
        </p:txBody>
      </p:sp>
      <p:sp>
        <p:nvSpPr>
          <p:cNvPr id="6" name="Прямоугольник 5"/>
          <p:cNvSpPr/>
          <p:nvPr/>
        </p:nvSpPr>
        <p:spPr>
          <a:xfrm>
            <a:off x="3571868" y="3857628"/>
            <a:ext cx="3316677"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First of all …</a:t>
            </a:r>
          </a:p>
          <a:p>
            <a:pPr>
              <a:buFont typeface="Arial" pitchFamily="34" charset="0"/>
              <a:buChar char="•"/>
            </a:pPr>
            <a:r>
              <a:rPr lang="en-US" sz="2800" dirty="0" smtClean="0">
                <a:latin typeface="Arial Narrow" pitchFamily="34" charset="0"/>
              </a:rPr>
              <a:t>To start/ begin with …</a:t>
            </a:r>
          </a:p>
          <a:p>
            <a:pPr>
              <a:buFont typeface="Arial" pitchFamily="34" charset="0"/>
              <a:buChar char="•"/>
            </a:pPr>
            <a:r>
              <a:rPr lang="en-US" sz="2800" dirty="0" smtClean="0">
                <a:latin typeface="Arial Narrow" pitchFamily="34" charset="0"/>
              </a:rPr>
              <a:t>Secondly …/ Thirdly …</a:t>
            </a:r>
          </a:p>
          <a:p>
            <a:pPr>
              <a:buFont typeface="Arial" pitchFamily="34" charset="0"/>
              <a:buChar char="•"/>
            </a:pPr>
            <a:r>
              <a:rPr lang="en-US" sz="2800" dirty="0" smtClean="0">
                <a:latin typeface="Arial Narrow" pitchFamily="34" charset="0"/>
              </a:rPr>
              <a:t>Finally …</a:t>
            </a:r>
          </a:p>
        </p:txBody>
      </p:sp>
      <p:pic>
        <p:nvPicPr>
          <p:cNvPr id="17" name="Рисунок 16" descr="k1545310.jpg">
            <a:hlinkClick r:id="" action="ppaction://hlinkshowjump?jump=nextslide"/>
          </p:cNvPr>
          <p:cNvPicPr>
            <a:picLocks noChangeAspect="1"/>
          </p:cNvPicPr>
          <p:nvPr/>
        </p:nvPicPr>
        <p:blipFill>
          <a:blip r:embed="rId2"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8" name="Прямоугольник 17"/>
          <p:cNvSpPr/>
          <p:nvPr/>
        </p:nvSpPr>
        <p:spPr>
          <a:xfrm>
            <a:off x="2500298" y="428604"/>
            <a:ext cx="2214578" cy="584775"/>
          </a:xfrm>
          <a:prstGeom prst="rect">
            <a:avLst/>
          </a:prstGeom>
        </p:spPr>
        <p:txBody>
          <a:bodyPr wrap="square">
            <a:spAutoFit/>
          </a:bodyPr>
          <a:lstStyle/>
          <a:p>
            <a:r>
              <a:rPr lang="en-US" sz="3200" b="1" dirty="0" smtClean="0">
                <a:latin typeface="Arial Narrow" pitchFamily="34" charset="0"/>
              </a:rPr>
              <a:t>II. Main body </a:t>
            </a:r>
            <a:endParaRPr lang="ru-RU" sz="3200" b="1" dirty="0">
              <a:latin typeface="Arial Narrow" pitchFamily="34" charset="0"/>
            </a:endParaRPr>
          </a:p>
        </p:txBody>
      </p:sp>
      <p:sp>
        <p:nvSpPr>
          <p:cNvPr id="19" name="TextBox 18"/>
          <p:cNvSpPr txBox="1"/>
          <p:nvPr/>
        </p:nvSpPr>
        <p:spPr>
          <a:xfrm>
            <a:off x="5572132" y="357166"/>
            <a:ext cx="3286148" cy="707886"/>
          </a:xfrm>
          <a:prstGeom prst="rect">
            <a:avLst/>
          </a:prstGeom>
          <a:noFill/>
        </p:spPr>
        <p:txBody>
          <a:bodyPr wrap="square" rtlCol="0">
            <a:spAutoFit/>
          </a:bodyPr>
          <a:lstStyle/>
          <a:p>
            <a:pPr>
              <a:buFont typeface="Wingdings" pitchFamily="2" charset="2"/>
              <a:buChar char="Ø"/>
            </a:pPr>
            <a:r>
              <a:rPr lang="en-US" sz="2000" dirty="0" smtClean="0">
                <a:latin typeface="Arial Narrow" pitchFamily="34" charset="0"/>
              </a:rPr>
              <a:t>Points for and against appear          </a:t>
            </a:r>
          </a:p>
          <a:p>
            <a:r>
              <a:rPr lang="en-US" sz="2000" dirty="0" smtClean="0">
                <a:latin typeface="Arial Narrow" pitchFamily="34" charset="0"/>
              </a:rPr>
              <a:t>    in two separate paragraphs</a:t>
            </a:r>
            <a:endParaRPr lang="ru-RU" sz="2000" dirty="0">
              <a:latin typeface="Arial Narrow" pitchFamily="34" charset="0"/>
            </a:endParaRPr>
          </a:p>
        </p:txBody>
      </p:sp>
      <p:sp>
        <p:nvSpPr>
          <p:cNvPr id="10" name="Прямоугольник 9"/>
          <p:cNvSpPr/>
          <p:nvPr/>
        </p:nvSpPr>
        <p:spPr>
          <a:xfrm rot="16200000">
            <a:off x="-712715" y="3212992"/>
            <a:ext cx="3357588" cy="646331"/>
          </a:xfrm>
          <a:prstGeom prst="rect">
            <a:avLst/>
          </a:prstGeom>
        </p:spPr>
        <p:txBody>
          <a:bodyPr wrap="square">
            <a:spAutoFit/>
          </a:bodyPr>
          <a:lstStyle/>
          <a:p>
            <a:pPr algn="dist"/>
            <a:r>
              <a:rPr lang="en-US" sz="3600" b="1" dirty="0" smtClean="0">
                <a:solidFill>
                  <a:prstClr val="black"/>
                </a:solidFill>
              </a:rPr>
              <a:t>for/against</a:t>
            </a:r>
            <a:endParaRPr lang="ru-RU" dirty="0"/>
          </a:p>
        </p:txBody>
      </p:sp>
    </p:spTree>
  </p:cSld>
  <p:clrMapOvr>
    <a:masterClrMapping/>
  </p:clrMapOvr>
  <p:transition spd="med" advClick="0">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5984" y="285728"/>
            <a:ext cx="5715924" cy="523220"/>
          </a:xfrm>
          <a:prstGeom prst="rect">
            <a:avLst/>
          </a:prstGeom>
        </p:spPr>
        <p:txBody>
          <a:bodyPr wrap="none">
            <a:spAutoFit/>
          </a:bodyPr>
          <a:lstStyle/>
          <a:p>
            <a:r>
              <a:rPr lang="en-US" sz="2800" b="1" dirty="0" smtClean="0">
                <a:latin typeface="Arial Narrow" pitchFamily="34" charset="0"/>
              </a:rPr>
              <a:t>3. To add more points to the same topic</a:t>
            </a:r>
            <a:endParaRPr lang="ru-RU" sz="2800" b="1" dirty="0">
              <a:latin typeface="Arial Narrow" pitchFamily="34" charset="0"/>
            </a:endParaRPr>
          </a:p>
        </p:txBody>
      </p:sp>
      <p:sp>
        <p:nvSpPr>
          <p:cNvPr id="8" name="Прямоугольник 7"/>
          <p:cNvSpPr/>
          <p:nvPr/>
        </p:nvSpPr>
        <p:spPr>
          <a:xfrm>
            <a:off x="3643306" y="785794"/>
            <a:ext cx="3214021" cy="1815882"/>
          </a:xfrm>
          <a:prstGeom prst="rect">
            <a:avLst/>
          </a:prstGeom>
        </p:spPr>
        <p:txBody>
          <a:bodyPr wrap="none">
            <a:spAutoFit/>
          </a:bodyPr>
          <a:lstStyle/>
          <a:p>
            <a:pPr>
              <a:buFont typeface="Arial" pitchFamily="34" charset="0"/>
              <a:buChar char="•"/>
            </a:pPr>
            <a:r>
              <a:rPr lang="en-US" sz="2800" dirty="0" smtClean="0"/>
              <a:t>What is more …</a:t>
            </a:r>
          </a:p>
          <a:p>
            <a:pPr>
              <a:buFont typeface="Arial" pitchFamily="34" charset="0"/>
              <a:buChar char="•"/>
            </a:pPr>
            <a:r>
              <a:rPr lang="en-US" sz="2800" dirty="0" smtClean="0"/>
              <a:t>Moreover …</a:t>
            </a:r>
          </a:p>
          <a:p>
            <a:pPr>
              <a:buFont typeface="Arial" pitchFamily="34" charset="0"/>
              <a:buChar char="•"/>
            </a:pPr>
            <a:r>
              <a:rPr lang="en-US" sz="2800" dirty="0" smtClean="0"/>
              <a:t>In addition to this …</a:t>
            </a:r>
          </a:p>
          <a:p>
            <a:pPr>
              <a:buFont typeface="Arial" pitchFamily="34" charset="0"/>
              <a:buChar char="•"/>
            </a:pPr>
            <a:r>
              <a:rPr lang="en-US" sz="2800" dirty="0" smtClean="0"/>
              <a:t>Besides …</a:t>
            </a:r>
            <a:endParaRPr lang="ru-RU" sz="2800" dirty="0"/>
          </a:p>
        </p:txBody>
      </p:sp>
      <p:sp>
        <p:nvSpPr>
          <p:cNvPr id="9" name="Прямоугольник 8"/>
          <p:cNvSpPr/>
          <p:nvPr/>
        </p:nvSpPr>
        <p:spPr>
          <a:xfrm>
            <a:off x="1571604" y="2786058"/>
            <a:ext cx="4429156" cy="523220"/>
          </a:xfrm>
          <a:prstGeom prst="rect">
            <a:avLst/>
          </a:prstGeom>
        </p:spPr>
        <p:txBody>
          <a:bodyPr wrap="square">
            <a:spAutoFit/>
          </a:bodyPr>
          <a:lstStyle/>
          <a:p>
            <a:r>
              <a:rPr lang="en-US" sz="2800" b="1" dirty="0" smtClean="0">
                <a:latin typeface="Arial Narrow" pitchFamily="34" charset="0"/>
              </a:rPr>
              <a:t>4. To make contrasting points</a:t>
            </a:r>
            <a:endParaRPr lang="ru-RU" sz="2800" b="1" dirty="0">
              <a:latin typeface="Arial Narrow" pitchFamily="34" charset="0"/>
            </a:endParaRPr>
          </a:p>
        </p:txBody>
      </p:sp>
      <p:sp>
        <p:nvSpPr>
          <p:cNvPr id="10" name="Прямоугольник 9"/>
          <p:cNvSpPr/>
          <p:nvPr/>
        </p:nvSpPr>
        <p:spPr>
          <a:xfrm>
            <a:off x="1928794" y="3357562"/>
            <a:ext cx="3643338" cy="2677656"/>
          </a:xfrm>
          <a:prstGeom prst="rect">
            <a:avLst/>
          </a:prstGeom>
        </p:spPr>
        <p:txBody>
          <a:bodyPr wrap="square">
            <a:spAutoFit/>
          </a:bodyPr>
          <a:lstStyle/>
          <a:p>
            <a:pPr>
              <a:buFont typeface="Arial" pitchFamily="34" charset="0"/>
              <a:buChar char="•"/>
            </a:pPr>
            <a:r>
              <a:rPr lang="en-US" sz="2800" dirty="0" smtClean="0">
                <a:latin typeface="Arial Narrow" pitchFamily="34" charset="0"/>
              </a:rPr>
              <a:t>On the other hand …</a:t>
            </a:r>
          </a:p>
          <a:p>
            <a:pPr>
              <a:buFont typeface="Arial" pitchFamily="34" charset="0"/>
              <a:buChar char="•"/>
            </a:pPr>
            <a:r>
              <a:rPr lang="en-US" sz="2800" dirty="0" smtClean="0">
                <a:latin typeface="Arial Narrow" pitchFamily="34" charset="0"/>
              </a:rPr>
              <a:t>However …</a:t>
            </a:r>
          </a:p>
          <a:p>
            <a:pPr>
              <a:buFont typeface="Arial" pitchFamily="34" charset="0"/>
              <a:buChar char="•"/>
            </a:pPr>
            <a:r>
              <a:rPr lang="en-US" sz="2800" dirty="0" smtClean="0">
                <a:latin typeface="Arial Narrow" pitchFamily="34" charset="0"/>
              </a:rPr>
              <a:t>In spite of the fact that …</a:t>
            </a:r>
          </a:p>
          <a:p>
            <a:pPr>
              <a:buFont typeface="Arial" pitchFamily="34" charset="0"/>
              <a:buChar char="•"/>
            </a:pPr>
            <a:r>
              <a:rPr lang="en-US" sz="2800" dirty="0" smtClean="0">
                <a:latin typeface="Arial Narrow" pitchFamily="34" charset="0"/>
              </a:rPr>
              <a:t>Nevertheless …</a:t>
            </a:r>
          </a:p>
          <a:p>
            <a:pPr>
              <a:buFont typeface="Arial" pitchFamily="34" charset="0"/>
              <a:buChar char="•"/>
            </a:pPr>
            <a:r>
              <a:rPr lang="en-US" sz="2800" dirty="0" smtClean="0">
                <a:latin typeface="Arial Narrow" pitchFamily="34" charset="0"/>
              </a:rPr>
              <a:t>Although/ though ….</a:t>
            </a:r>
          </a:p>
          <a:p>
            <a:pPr>
              <a:buFont typeface="Arial" pitchFamily="34" charset="0"/>
              <a:buChar char="•"/>
            </a:pPr>
            <a:r>
              <a:rPr lang="en-US" sz="2800" dirty="0" smtClean="0">
                <a:latin typeface="Arial Narrow" pitchFamily="34" charset="0"/>
              </a:rPr>
              <a:t>In contrast to this …</a:t>
            </a:r>
            <a:endParaRPr lang="ru-RU" sz="2800" dirty="0">
              <a:latin typeface="Arial Narrow" pitchFamily="34" charset="0"/>
            </a:endParaRPr>
          </a:p>
        </p:txBody>
      </p:sp>
      <p:sp>
        <p:nvSpPr>
          <p:cNvPr id="11" name="Прямоугольник 10"/>
          <p:cNvSpPr/>
          <p:nvPr/>
        </p:nvSpPr>
        <p:spPr>
          <a:xfrm>
            <a:off x="5452668" y="3357562"/>
            <a:ext cx="3691332" cy="523220"/>
          </a:xfrm>
          <a:prstGeom prst="rect">
            <a:avLst/>
          </a:prstGeom>
        </p:spPr>
        <p:txBody>
          <a:bodyPr wrap="none">
            <a:spAutoFit/>
          </a:bodyPr>
          <a:lstStyle/>
          <a:p>
            <a:r>
              <a:rPr lang="en-US" sz="2800" b="1" dirty="0" smtClean="0">
                <a:latin typeface="Arial Narrow" pitchFamily="34" charset="0"/>
              </a:rPr>
              <a:t>5. To introduce examples</a:t>
            </a:r>
            <a:endParaRPr lang="ru-RU" sz="2800" b="1" dirty="0">
              <a:latin typeface="Arial Narrow" pitchFamily="34" charset="0"/>
            </a:endParaRPr>
          </a:p>
        </p:txBody>
      </p:sp>
      <p:sp>
        <p:nvSpPr>
          <p:cNvPr id="12" name="Прямоугольник 11"/>
          <p:cNvSpPr/>
          <p:nvPr/>
        </p:nvSpPr>
        <p:spPr>
          <a:xfrm>
            <a:off x="6143636" y="3857628"/>
            <a:ext cx="2321469" cy="1815882"/>
          </a:xfrm>
          <a:prstGeom prst="rect">
            <a:avLst/>
          </a:prstGeom>
        </p:spPr>
        <p:txBody>
          <a:bodyPr wrap="none">
            <a:spAutoFit/>
          </a:bodyPr>
          <a:lstStyle/>
          <a:p>
            <a:pPr>
              <a:buFont typeface="Arial" pitchFamily="34" charset="0"/>
              <a:buChar char="•"/>
            </a:pPr>
            <a:r>
              <a:rPr lang="en-US" sz="2800" dirty="0" smtClean="0">
                <a:latin typeface="Arial Narrow" pitchFamily="34" charset="0"/>
              </a:rPr>
              <a:t>For example …</a:t>
            </a:r>
          </a:p>
          <a:p>
            <a:pPr>
              <a:buFont typeface="Arial" pitchFamily="34" charset="0"/>
              <a:buChar char="•"/>
            </a:pPr>
            <a:r>
              <a:rPr lang="en-US" sz="2800" dirty="0" smtClean="0">
                <a:latin typeface="Arial Narrow" pitchFamily="34" charset="0"/>
              </a:rPr>
              <a:t>For instance …</a:t>
            </a:r>
          </a:p>
          <a:p>
            <a:pPr>
              <a:buFont typeface="Arial" pitchFamily="34" charset="0"/>
              <a:buChar char="•"/>
            </a:pPr>
            <a:r>
              <a:rPr lang="en-US" sz="2800" dirty="0" smtClean="0">
                <a:latin typeface="Arial Narrow" pitchFamily="34" charset="0"/>
              </a:rPr>
              <a:t>Such as …</a:t>
            </a:r>
          </a:p>
          <a:p>
            <a:pPr>
              <a:buFont typeface="Arial" pitchFamily="34" charset="0"/>
              <a:buChar char="•"/>
            </a:pPr>
            <a:r>
              <a:rPr lang="en-US" sz="2800" dirty="0" smtClean="0">
                <a:latin typeface="Arial Narrow" pitchFamily="34" charset="0"/>
              </a:rPr>
              <a:t>In particular …</a:t>
            </a:r>
            <a:endParaRPr lang="ru-RU" sz="2800" dirty="0">
              <a:latin typeface="Arial Narrow" pitchFamily="34" charset="0"/>
            </a:endParaRPr>
          </a:p>
        </p:txBody>
      </p:sp>
      <p:pic>
        <p:nvPicPr>
          <p:cNvPr id="14" name="Рисунок 13" descr="k1545310.jpg">
            <a:hlinkClick r:id="rId2" action="ppaction://hlinksldjump"/>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13" name="Прямоугольник 12"/>
          <p:cNvSpPr/>
          <p:nvPr/>
        </p:nvSpPr>
        <p:spPr>
          <a:xfrm rot="16200000">
            <a:off x="-712715" y="3212992"/>
            <a:ext cx="3357588" cy="646331"/>
          </a:xfrm>
          <a:prstGeom prst="rect">
            <a:avLst/>
          </a:prstGeom>
        </p:spPr>
        <p:txBody>
          <a:bodyPr wrap="square">
            <a:spAutoFit/>
          </a:bodyPr>
          <a:lstStyle/>
          <a:p>
            <a:pPr algn="dist"/>
            <a:r>
              <a:rPr lang="en-US" sz="3600" b="1" dirty="0" smtClean="0">
                <a:solidFill>
                  <a:prstClr val="black"/>
                </a:solidFill>
              </a:rPr>
              <a:t>for/against</a:t>
            </a:r>
            <a:endParaRPr lang="ru-RU" dirty="0"/>
          </a:p>
        </p:txBody>
      </p:sp>
    </p:spTree>
  </p:cSld>
  <p:clrMapOvr>
    <a:masterClrMapping/>
  </p:clrMapOvr>
  <p:transition spd="med" advClick="0">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868" y="1071546"/>
            <a:ext cx="2480166" cy="584775"/>
          </a:xfrm>
          <a:prstGeom prst="rect">
            <a:avLst/>
          </a:prstGeom>
        </p:spPr>
        <p:txBody>
          <a:bodyPr wrap="none">
            <a:spAutoFit/>
          </a:bodyPr>
          <a:lstStyle/>
          <a:p>
            <a:r>
              <a:rPr lang="en-US" sz="3200" b="1" dirty="0" smtClean="0">
                <a:latin typeface="Arial Narrow" pitchFamily="34" charset="0"/>
              </a:rPr>
              <a:t>III. Conclusion</a:t>
            </a:r>
            <a:endParaRPr lang="ru-RU" sz="3200" b="1" dirty="0">
              <a:latin typeface="Arial Narrow" pitchFamily="34" charset="0"/>
            </a:endParaRPr>
          </a:p>
        </p:txBody>
      </p:sp>
      <p:sp>
        <p:nvSpPr>
          <p:cNvPr id="3" name="Прямоугольник 2"/>
          <p:cNvSpPr/>
          <p:nvPr/>
        </p:nvSpPr>
        <p:spPr>
          <a:xfrm>
            <a:off x="2857488" y="2071678"/>
            <a:ext cx="5214974" cy="2677656"/>
          </a:xfrm>
          <a:prstGeom prst="rect">
            <a:avLst/>
          </a:prstGeom>
        </p:spPr>
        <p:txBody>
          <a:bodyPr wrap="square">
            <a:spAutoFit/>
          </a:bodyPr>
          <a:lstStyle/>
          <a:p>
            <a:pPr>
              <a:buFont typeface="Arial" pitchFamily="34" charset="0"/>
              <a:buChar char="•"/>
            </a:pPr>
            <a:r>
              <a:rPr lang="en-US" sz="2800" dirty="0" smtClean="0">
                <a:latin typeface="Arial Narrow" pitchFamily="34" charset="0"/>
              </a:rPr>
              <a:t>To sum up …</a:t>
            </a:r>
          </a:p>
          <a:p>
            <a:pPr>
              <a:buFont typeface="Arial" pitchFamily="34" charset="0"/>
              <a:buChar char="•"/>
            </a:pPr>
            <a:r>
              <a:rPr lang="en-US" sz="2800" dirty="0" smtClean="0">
                <a:latin typeface="Arial Narrow" pitchFamily="34" charset="0"/>
              </a:rPr>
              <a:t>On the whole …</a:t>
            </a:r>
          </a:p>
          <a:p>
            <a:pPr>
              <a:buFont typeface="Arial" pitchFamily="34" charset="0"/>
              <a:buChar char="•"/>
            </a:pPr>
            <a:r>
              <a:rPr lang="en-US" sz="2800" dirty="0" smtClean="0">
                <a:latin typeface="Arial Narrow" pitchFamily="34" charset="0"/>
              </a:rPr>
              <a:t>In conclusion …</a:t>
            </a:r>
          </a:p>
          <a:p>
            <a:pPr>
              <a:buFont typeface="Arial" pitchFamily="34" charset="0"/>
              <a:buChar char="•"/>
            </a:pPr>
            <a:r>
              <a:rPr lang="en-US" sz="2800" dirty="0" smtClean="0">
                <a:latin typeface="Arial Narrow" pitchFamily="34" charset="0"/>
              </a:rPr>
              <a:t>Taking everything into account …</a:t>
            </a:r>
          </a:p>
          <a:p>
            <a:pPr>
              <a:buFont typeface="Arial" pitchFamily="34" charset="0"/>
              <a:buChar char="•"/>
            </a:pPr>
            <a:r>
              <a:rPr lang="en-US" sz="2800" dirty="0" smtClean="0">
                <a:latin typeface="Arial Narrow" pitchFamily="34" charset="0"/>
              </a:rPr>
              <a:t>All in all, I believe that there are more advantages than disadvantages …</a:t>
            </a:r>
            <a:endParaRPr lang="ru-RU" sz="2800" dirty="0">
              <a:latin typeface="Arial Narrow" pitchFamily="34" charset="0"/>
            </a:endParaRPr>
          </a:p>
        </p:txBody>
      </p:sp>
      <p:pic>
        <p:nvPicPr>
          <p:cNvPr id="6" name="Рисунок 5" descr="k1545310.jpg">
            <a:hlinkClick r:id="rId2" action="ppaction://hlinksldjump"/>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7929586" y="5929330"/>
            <a:ext cx="587364" cy="542448"/>
          </a:xfrm>
          <a:prstGeom prst="rect">
            <a:avLst/>
          </a:prstGeom>
        </p:spPr>
      </p:pic>
      <p:sp>
        <p:nvSpPr>
          <p:cNvPr id="7" name="Прямоугольник 6"/>
          <p:cNvSpPr/>
          <p:nvPr/>
        </p:nvSpPr>
        <p:spPr>
          <a:xfrm rot="16200000">
            <a:off x="-712715" y="3212992"/>
            <a:ext cx="3357588" cy="646331"/>
          </a:xfrm>
          <a:prstGeom prst="rect">
            <a:avLst/>
          </a:prstGeom>
        </p:spPr>
        <p:txBody>
          <a:bodyPr wrap="square">
            <a:spAutoFit/>
          </a:bodyPr>
          <a:lstStyle/>
          <a:p>
            <a:pPr algn="dist"/>
            <a:r>
              <a:rPr lang="en-US" sz="3600" b="1" dirty="0" smtClean="0">
                <a:solidFill>
                  <a:prstClr val="black"/>
                </a:solidFill>
              </a:rPr>
              <a:t>for/against</a:t>
            </a:r>
            <a:endParaRPr lang="ru-RU" dirty="0"/>
          </a:p>
        </p:txBody>
      </p:sp>
    </p:spTree>
  </p:cSld>
  <p:clrMapOvr>
    <a:masterClrMapping/>
  </p:clrMapOvr>
  <p:transition spd="med" advClick="0">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4714876" y="857232"/>
            <a:ext cx="4071966" cy="569386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139700" algn="ctr" fontAlgn="base">
              <a:spcBef>
                <a:spcPct val="0"/>
              </a:spcBef>
              <a:spcAft>
                <a:spcPct val="0"/>
              </a:spcAft>
            </a:pPr>
            <a:r>
              <a:rPr lang="en-US" sz="1400" b="1" dirty="0" smtClean="0">
                <a:latin typeface="Arial Narrow" pitchFamily="34" charset="0"/>
                <a:ea typeface="Times New Roman" pitchFamily="18" charset="0"/>
                <a:cs typeface="Arial" pitchFamily="34" charset="0"/>
              </a:rPr>
              <a:t>Are computers a necessity?</a:t>
            </a:r>
            <a:endParaRPr lang="ru-RU" sz="1400" dirty="0" smtClean="0">
              <a:latin typeface="Arial Narrow" pitchFamily="34" charset="0"/>
            </a:endParaRPr>
          </a:p>
          <a:p>
            <a:pPr lvl="0" indent="139700" fontAlgn="base">
              <a:spcBef>
                <a:spcPct val="0"/>
              </a:spcBef>
              <a:spcAft>
                <a:spcPct val="0"/>
              </a:spcAft>
            </a:pPr>
            <a:r>
              <a:rPr lang="en-US" sz="1400" dirty="0" smtClean="0">
                <a:latin typeface="Arial Narrow" pitchFamily="34" charset="0"/>
                <a:ea typeface="Times New Roman" pitchFamily="18" charset="0"/>
                <a:cs typeface="Franklin Gothic Medium Cond" pitchFamily="34" charset="0"/>
              </a:rPr>
              <a:t>Computers play an important role in the lives of most of us today,   whether we </a:t>
            </a:r>
            <a:r>
              <a:rPr lang="en-US" sz="1400" dirty="0" err="1" smtClean="0">
                <a:latin typeface="Arial Narrow" pitchFamily="34" charset="0"/>
                <a:ea typeface="Times New Roman" pitchFamily="18" charset="0"/>
                <a:cs typeface="Franklin Gothic Medium Cond" pitchFamily="34" charset="0"/>
              </a:rPr>
              <a:t>realise</a:t>
            </a:r>
            <a:r>
              <a:rPr lang="en-US" sz="1400" dirty="0" smtClean="0">
                <a:latin typeface="Arial Narrow" pitchFamily="34" charset="0"/>
                <a:ea typeface="Times New Roman" pitchFamily="18" charset="0"/>
                <a:cs typeface="Franklin Gothic Medium Cond" pitchFamily="34" charset="0"/>
              </a:rPr>
              <a:t> it or not. Some people, however, are beginning to ask if we really need them. In my opinion, computers have become a necessary part of modern life.</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In the first place, computers can save a lot of storage space. Storing information on computer disks is one of the most efficient ways of keeping data. One computer disk can hold the same amount of information as several books.</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Furthermore, computers save everyone a lot of valuable time. Stored information can be found at the touch of a button, whereas searching for it manually takes much longer. Therefore, our every­day lives are made easier - from going to the bank to doing the shopping.</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Nevertheless, there are those who claim that computers are unnecessary and make our lives more complicated. They argue that in the past we managed very well using other methods and that we have become too dependent on computers. However, they fail to consider that the time saved by using computers for repetitive tasks enables us to use our own time more creatively and productively.</a:t>
            </a:r>
            <a:endParaRPr lang="ru-RU" sz="1400" dirty="0" smtClean="0">
              <a:latin typeface="Arial Narrow" pitchFamily="34" charset="0"/>
            </a:endParaRPr>
          </a:p>
          <a:p>
            <a:pPr lvl="0" indent="122238" eaLnBrk="0" fontAlgn="base" hangingPunct="0">
              <a:spcBef>
                <a:spcPct val="0"/>
              </a:spcBef>
              <a:spcAft>
                <a:spcPct val="0"/>
              </a:spcAft>
            </a:pPr>
            <a:r>
              <a:rPr lang="en-US" sz="1400" dirty="0" smtClean="0">
                <a:latin typeface="Arial Narrow" pitchFamily="34" charset="0"/>
                <a:ea typeface="Times New Roman" pitchFamily="18" charset="0"/>
                <a:cs typeface="Franklin Gothic Medium Cond" pitchFamily="34" charset="0"/>
              </a:rPr>
              <a:t>All in all, I strongly believe that computers are a useful tool. They have changed our lives for the better and there is no reason why we should not make them work to our advantage.</a:t>
            </a:r>
            <a:endParaRPr lang="ru-RU" sz="1400" dirty="0"/>
          </a:p>
        </p:txBody>
      </p:sp>
      <p:sp>
        <p:nvSpPr>
          <p:cNvPr id="20" name="TextBox 19"/>
          <p:cNvSpPr txBox="1"/>
          <p:nvPr/>
        </p:nvSpPr>
        <p:spPr>
          <a:xfrm>
            <a:off x="1643042" y="214290"/>
            <a:ext cx="5939639" cy="584775"/>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Narrow" pitchFamily="34" charset="0"/>
              </a:rPr>
              <a:t>Which is a ‘for’ and ‘against’ essay?</a:t>
            </a:r>
            <a:endPar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Narrow" pitchFamily="34" charset="0"/>
            </a:endParaRPr>
          </a:p>
        </p:txBody>
      </p:sp>
      <p:pic>
        <p:nvPicPr>
          <p:cNvPr id="21" name="Рисунок 20" descr="k1545310.jpg">
            <a:hlinkClick r:id="" action="ppaction://hlinkshowjump?jump=nextslide"/>
          </p:cNvPr>
          <p:cNvPicPr>
            <a:picLocks noChangeAspect="1"/>
          </p:cNvPicPr>
          <p:nvPr/>
        </p:nvPicPr>
        <p:blipFill>
          <a:blip r:embed="rId2" cstate="print">
            <a:clrChange>
              <a:clrFrom>
                <a:srgbClr val="FDFDFD"/>
              </a:clrFrom>
              <a:clrTo>
                <a:srgbClr val="FDFDFD">
                  <a:alpha val="0"/>
                </a:srgbClr>
              </a:clrTo>
            </a:clrChange>
          </a:blip>
          <a:stretch>
            <a:fillRect/>
          </a:stretch>
        </p:blipFill>
        <p:spPr>
          <a:xfrm>
            <a:off x="8479425" y="6213427"/>
            <a:ext cx="587364" cy="542448"/>
          </a:xfrm>
          <a:prstGeom prst="rect">
            <a:avLst/>
          </a:prstGeom>
        </p:spPr>
      </p:pic>
      <p:sp>
        <p:nvSpPr>
          <p:cNvPr id="12" name="Прямоугольник 11"/>
          <p:cNvSpPr/>
          <p:nvPr/>
        </p:nvSpPr>
        <p:spPr>
          <a:xfrm>
            <a:off x="357158" y="857232"/>
            <a:ext cx="4071966" cy="571504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indent="98425" algn="ctr" fontAlgn="base">
              <a:spcBef>
                <a:spcPct val="0"/>
              </a:spcBef>
              <a:spcAft>
                <a:spcPct val="0"/>
              </a:spcAft>
            </a:pPr>
            <a:r>
              <a:rPr lang="en-US" sz="1400" b="1" dirty="0" smtClean="0">
                <a:latin typeface="Arial Narrow" pitchFamily="34" charset="0"/>
                <a:ea typeface="Times New Roman" pitchFamily="18" charset="0"/>
                <a:cs typeface="Arial" pitchFamily="34" charset="0"/>
              </a:rPr>
              <a:t>Computers: A blessing or a curse?</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Almost every home, office or school has a computer of some kind these days. Many people feel that these machines are now an essential part of our lives, but how necessary are they really?</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One of the main advantages is the time that can be saved by using a computer. This is especially beneficial in the workplace, where employees can do their work far faster than they could in the past. In addition to this, computers can be educational and fun. From a very young age, children can gain basic computer skills through </a:t>
            </a:r>
            <a:r>
              <a:rPr lang="en-US" sz="1400" dirty="0" err="1" smtClean="0">
                <a:latin typeface="Arial Narrow" pitchFamily="34" charset="0"/>
                <a:ea typeface="Times New Roman" pitchFamily="18" charset="0"/>
                <a:cs typeface="Times New Roman" pitchFamily="18" charset="0"/>
              </a:rPr>
              <a:t>programmes</a:t>
            </a:r>
            <a:r>
              <a:rPr lang="en-US" sz="1400" dirty="0" smtClean="0">
                <a:latin typeface="Arial Narrow" pitchFamily="34" charset="0"/>
                <a:ea typeface="Times New Roman" pitchFamily="18" charset="0"/>
                <a:cs typeface="Times New Roman" pitchFamily="18" charset="0"/>
              </a:rPr>
              <a:t> that allow them to learn, draw, paint and play. In today's technological world, this knowledge can only help them in the future.</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However, there are various negative aspects to using computers. Many jobs have been lost due to the fact that computers can do a lot of tasks more efficiently than humans. This has led to high unemployment in many countries. What is more, computers can actually cause health problems. Endless hours in front of a screen can cause eye strain and headaches, which are serious side-effects.</a:t>
            </a:r>
            <a:endParaRPr lang="ru-RU" sz="1400" dirty="0" smtClean="0">
              <a:latin typeface="Arial Narrow" pitchFamily="34" charset="0"/>
            </a:endParaRPr>
          </a:p>
          <a:p>
            <a:pPr lvl="0" indent="98425" eaLnBrk="0" fontAlgn="base" hangingPunct="0">
              <a:spcBef>
                <a:spcPct val="0"/>
              </a:spcBef>
              <a:spcAft>
                <a:spcPct val="0"/>
              </a:spcAft>
            </a:pPr>
            <a:r>
              <a:rPr lang="en-US" sz="1400" dirty="0" smtClean="0">
                <a:latin typeface="Arial Narrow" pitchFamily="34" charset="0"/>
                <a:ea typeface="Times New Roman" pitchFamily="18" charset="0"/>
                <a:cs typeface="Times New Roman" pitchFamily="18" charset="0"/>
              </a:rPr>
              <a:t>To sum up, it seems that computers are a useful addition to our fast-moving world of high technology. However, it must be remembered that they are here to serve us - not to</a:t>
            </a:r>
            <a:r>
              <a:rPr lang="en-US" sz="1400" b="1" i="1" dirty="0" smtClean="0">
                <a:latin typeface="Arial Narrow" pitchFamily="34" charset="0"/>
                <a:ea typeface="Times New Roman" pitchFamily="18" charset="0"/>
                <a:cs typeface="Times New Roman" pitchFamily="18" charset="0"/>
              </a:rPr>
              <a:t> </a:t>
            </a:r>
            <a:r>
              <a:rPr lang="en-US" sz="1400" dirty="0" smtClean="0">
                <a:latin typeface="Arial Narrow" pitchFamily="34" charset="0"/>
                <a:ea typeface="Times New Roman" pitchFamily="18" charset="0"/>
                <a:cs typeface="Times New Roman" pitchFamily="18" charset="0"/>
              </a:rPr>
              <a:t>replace us.</a:t>
            </a:r>
            <a:endParaRPr lang="ru-RU" sz="1400" dirty="0" smtClean="0">
              <a:latin typeface="Arial Narrow" pitchFamily="34" charset="0"/>
            </a:endParaRPr>
          </a:p>
        </p:txBody>
      </p:sp>
    </p:spTree>
  </p:cSld>
  <p:clrMapOvr>
    <a:masterClrMapping/>
  </p:clrMapOvr>
  <p:transition spd="med" advClick="0">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857356" y="428604"/>
            <a:ext cx="6572264" cy="5909310"/>
          </a:xfrm>
          <a:prstGeom prst="rect">
            <a:avLst/>
          </a:prstGeom>
          <a:ln w="38100">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98425"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Computers: A blessing or a curse?</a:t>
            </a:r>
            <a:endParaRPr kumimoji="0" lang="ru-RU" b="0" i="0" u="none" strike="noStrike" cap="none" normalizeH="0" baseline="0" dirty="0" smtClean="0">
              <a:ln>
                <a:noFill/>
              </a:ln>
              <a:solidFill>
                <a:schemeClr val="tx1"/>
              </a:solidFill>
              <a:effectLst/>
              <a:latin typeface="Arial Narrow" pitchFamily="34" charset="0"/>
            </a:endParaRPr>
          </a:p>
          <a:p>
            <a:pPr marL="0" marR="0" lvl="0" indent="98425"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Almost every home, office or school has a computer of some kind these days. Many people feel that these machines are now an essential part of our lives, but how necessary are they really?</a:t>
            </a:r>
            <a:endParaRPr kumimoji="0" lang="ru-RU" sz="1200" i="0" u="none" strike="noStrike" cap="none" normalizeH="0" baseline="0" dirty="0" smtClean="0">
              <a:ln>
                <a:noFill/>
              </a:ln>
              <a:solidFill>
                <a:schemeClr val="tx1"/>
              </a:solidFill>
              <a:effectLst/>
              <a:latin typeface="Arial Narrow" pitchFamily="34" charset="0"/>
            </a:endParaRPr>
          </a:p>
          <a:p>
            <a:pPr marL="0" marR="0" lvl="0" indent="98425"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One of the main advantages is the time that can be saved by using a computer. This is especially beneficial in the workplace, where employees can do their work far faster than they could in the past. In addition to this, computers can be educational and fun. From a very young age, children can gain basic computer skills through </a:t>
            </a:r>
            <a:r>
              <a:rPr kumimoji="0" lang="en-US" b="0" i="0" u="none" strike="noStrike" cap="none" normalizeH="0" baseline="0" dirty="0" err="1" smtClean="0">
                <a:ln>
                  <a:noFill/>
                </a:ln>
                <a:solidFill>
                  <a:schemeClr val="tx1"/>
                </a:solidFill>
                <a:effectLst/>
                <a:latin typeface="Arial Narrow" pitchFamily="34" charset="0"/>
                <a:ea typeface="Times New Roman" pitchFamily="18" charset="0"/>
                <a:cs typeface="Times New Roman" pitchFamily="18" charset="0"/>
              </a:rPr>
              <a:t>programmes</a:t>
            </a:r>
            <a:r>
              <a:rPr kumimoji="0" lang="en-US"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that allow them to learn, draw, paint and play. In today's technological world, this knowledge can only help them in the future.</a:t>
            </a:r>
            <a:endParaRPr kumimoji="0" lang="ru-RU" b="0" i="0" u="none" strike="noStrike" cap="none" normalizeH="0" baseline="0" dirty="0" smtClean="0">
              <a:ln>
                <a:noFill/>
              </a:ln>
              <a:solidFill>
                <a:schemeClr val="tx1"/>
              </a:solidFill>
              <a:effectLst/>
              <a:latin typeface="Arial Narrow" pitchFamily="34" charset="0"/>
            </a:endParaRPr>
          </a:p>
          <a:p>
            <a:pPr marL="0" marR="0" lvl="0" indent="98425"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However, there are various negative aspects to using computers. Many jobs have been lost due to the fact that computers can do a lot of tasks more efficiently than humans. This has led to high unemployment in many countries. What is more, computers can actually cause health problems. Endless hours in front of a screen can cause eye strain and headaches, which are serious side-effects.</a:t>
            </a:r>
            <a:endParaRPr kumimoji="0" lang="ru-RU" b="0" i="0" u="none" strike="noStrike" cap="none" normalizeH="0" baseline="0" dirty="0" smtClean="0">
              <a:ln>
                <a:noFill/>
              </a:ln>
              <a:solidFill>
                <a:schemeClr val="tx1"/>
              </a:solidFill>
              <a:effectLst/>
              <a:latin typeface="Arial Narrow" pitchFamily="34" charset="0"/>
            </a:endParaRPr>
          </a:p>
          <a:p>
            <a:pPr marL="0" marR="0" lvl="0" indent="98425"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To sum up, it seems that computers are a useful addition to our fast-moving world of high technology. However, it must be remembered that they are here to serve us - not to</a:t>
            </a:r>
            <a:r>
              <a:rPr kumimoji="0" lang="en-US" b="1" i="1"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replace us.</a:t>
            </a:r>
            <a:endParaRPr kumimoji="0" lang="ru-RU" b="0" i="0" u="none" strike="noStrike" cap="none" normalizeH="0" baseline="0" dirty="0" smtClean="0">
              <a:ln>
                <a:noFill/>
              </a:ln>
              <a:solidFill>
                <a:schemeClr val="tx1"/>
              </a:solidFill>
              <a:effectLst/>
              <a:latin typeface="Arial Narrow" pitchFamily="34" charset="0"/>
            </a:endParaRPr>
          </a:p>
          <a:p>
            <a:pPr marL="0" marR="0" lvl="0" indent="98425"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Arial Narrow" pitchFamily="34" charset="0"/>
            </a:endParaRPr>
          </a:p>
        </p:txBody>
      </p:sp>
      <p:sp>
        <p:nvSpPr>
          <p:cNvPr id="3" name="Левая фигурная скобка 2"/>
          <p:cNvSpPr/>
          <p:nvPr/>
        </p:nvSpPr>
        <p:spPr>
          <a:xfrm>
            <a:off x="1571604" y="5286388"/>
            <a:ext cx="357190" cy="857256"/>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4" name="Левая фигурная скобка 3"/>
          <p:cNvSpPr/>
          <p:nvPr/>
        </p:nvSpPr>
        <p:spPr>
          <a:xfrm>
            <a:off x="1571604" y="1714488"/>
            <a:ext cx="357190" cy="1857388"/>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 name="Левая фигурная скобка 4"/>
          <p:cNvSpPr/>
          <p:nvPr/>
        </p:nvSpPr>
        <p:spPr>
          <a:xfrm>
            <a:off x="1571604" y="3643314"/>
            <a:ext cx="357190" cy="1571636"/>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 name="Левая фигурная скобка 5"/>
          <p:cNvSpPr/>
          <p:nvPr/>
        </p:nvSpPr>
        <p:spPr>
          <a:xfrm>
            <a:off x="1571604" y="785794"/>
            <a:ext cx="357190" cy="857256"/>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8" name="Прямоугольная выноска 7"/>
          <p:cNvSpPr/>
          <p:nvPr/>
        </p:nvSpPr>
        <p:spPr>
          <a:xfrm flipH="1">
            <a:off x="210308" y="5405535"/>
            <a:ext cx="1192365" cy="612648"/>
          </a:xfrm>
          <a:prstGeom prst="wedgeRectCallout">
            <a:avLst>
              <a:gd name="adj1" fmla="val -73821"/>
              <a:gd name="adj2" fmla="val -190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Conclusion</a:t>
            </a:r>
            <a:endParaRPr lang="ru-RU" sz="1600" b="1" dirty="0">
              <a:latin typeface="Arial Narrow" pitchFamily="34" charset="0"/>
            </a:endParaRPr>
          </a:p>
        </p:txBody>
      </p:sp>
      <p:sp>
        <p:nvSpPr>
          <p:cNvPr id="9" name="Прямоугольная выноска 8"/>
          <p:cNvSpPr/>
          <p:nvPr/>
        </p:nvSpPr>
        <p:spPr>
          <a:xfrm flipH="1">
            <a:off x="204855" y="2319723"/>
            <a:ext cx="1200152" cy="612648"/>
          </a:xfrm>
          <a:prstGeom prst="wedgeRectCallout">
            <a:avLst>
              <a:gd name="adj1" fmla="val -73067"/>
              <a:gd name="adj2" fmla="val -17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Main body</a:t>
            </a:r>
          </a:p>
          <a:p>
            <a:pPr algn="ctr"/>
            <a:r>
              <a:rPr lang="en-US" sz="1600" b="1" dirty="0" smtClean="0">
                <a:solidFill>
                  <a:srgbClr val="FFFF00"/>
                </a:solidFill>
                <a:latin typeface="Arial Narrow" pitchFamily="34" charset="0"/>
              </a:rPr>
              <a:t>for</a:t>
            </a:r>
            <a:endParaRPr lang="ru-RU" sz="1600" b="1" dirty="0">
              <a:solidFill>
                <a:srgbClr val="FFFF00"/>
              </a:solidFill>
              <a:latin typeface="Arial Narrow" pitchFamily="34" charset="0"/>
            </a:endParaRPr>
          </a:p>
        </p:txBody>
      </p:sp>
      <p:sp>
        <p:nvSpPr>
          <p:cNvPr id="10" name="Прямоугольная выноска 9"/>
          <p:cNvSpPr/>
          <p:nvPr/>
        </p:nvSpPr>
        <p:spPr>
          <a:xfrm flipH="1">
            <a:off x="213945" y="4081806"/>
            <a:ext cx="1179302" cy="612648"/>
          </a:xfrm>
          <a:prstGeom prst="wedgeRectCallout">
            <a:avLst>
              <a:gd name="adj1" fmla="val -72970"/>
              <a:gd name="adj2" fmla="val -205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Main body</a:t>
            </a:r>
          </a:p>
          <a:p>
            <a:pPr algn="ctr"/>
            <a:r>
              <a:rPr lang="en-US" sz="1600" b="1" dirty="0" smtClean="0">
                <a:solidFill>
                  <a:srgbClr val="FFFF00"/>
                </a:solidFill>
                <a:latin typeface="Arial Narrow" pitchFamily="34" charset="0"/>
              </a:rPr>
              <a:t>against</a:t>
            </a:r>
            <a:endParaRPr lang="ru-RU" sz="1600" b="1" dirty="0">
              <a:solidFill>
                <a:srgbClr val="FFFF00"/>
              </a:solidFill>
              <a:latin typeface="Arial Narrow" pitchFamily="34" charset="0"/>
            </a:endParaRPr>
          </a:p>
        </p:txBody>
      </p:sp>
      <p:sp>
        <p:nvSpPr>
          <p:cNvPr id="11" name="Прямоугольная выноска 10"/>
          <p:cNvSpPr/>
          <p:nvPr/>
        </p:nvSpPr>
        <p:spPr>
          <a:xfrm flipH="1">
            <a:off x="214282" y="862682"/>
            <a:ext cx="1200152" cy="642942"/>
          </a:xfrm>
          <a:prstGeom prst="wedgeRectCallout">
            <a:avLst>
              <a:gd name="adj1" fmla="val -72281"/>
              <a:gd name="adj2" fmla="val -17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Arial Narrow" pitchFamily="34" charset="0"/>
              </a:rPr>
              <a:t>Introduction</a:t>
            </a:r>
            <a:endParaRPr lang="ru-RU" sz="1600" b="1" dirty="0">
              <a:latin typeface="Arial Narrow" pitchFamily="34" charset="0"/>
            </a:endParaRPr>
          </a:p>
        </p:txBody>
      </p:sp>
      <p:cxnSp>
        <p:nvCxnSpPr>
          <p:cNvPr id="14" name="Прямая соединительная линия 13"/>
          <p:cNvCxnSpPr/>
          <p:nvPr/>
        </p:nvCxnSpPr>
        <p:spPr>
          <a:xfrm>
            <a:off x="2506639" y="1310326"/>
            <a:ext cx="1357322"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071670" y="1857364"/>
            <a:ext cx="2571768"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6500826" y="2428868"/>
            <a:ext cx="107157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000232" y="3786190"/>
            <a:ext cx="392909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a:off x="2786941" y="4600280"/>
            <a:ext cx="1144036"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2071670" y="5429264"/>
            <a:ext cx="857256"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a:off x="4071934" y="5715016"/>
            <a:ext cx="714380" cy="158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1" name="Прямоугольник 30"/>
          <p:cNvSpPr/>
          <p:nvPr/>
        </p:nvSpPr>
        <p:spPr>
          <a:xfrm>
            <a:off x="1904214" y="480767"/>
            <a:ext cx="6454000" cy="5797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latin typeface="Arial Narrow" pitchFamily="34" charset="0"/>
              </a:rPr>
              <a:t>How many paragraphs are there in the essay?</a:t>
            </a:r>
          </a:p>
          <a:p>
            <a:pPr algn="ctr"/>
            <a:r>
              <a:rPr lang="en-US" sz="5400" dirty="0" smtClean="0">
                <a:latin typeface="Arial Narrow" pitchFamily="34" charset="0"/>
              </a:rPr>
              <a:t>What are they?</a:t>
            </a:r>
            <a:endParaRPr lang="ru-RU" sz="5400" dirty="0">
              <a:latin typeface="Arial Narrow" pitchFamily="34" charset="0"/>
            </a:endParaRPr>
          </a:p>
        </p:txBody>
      </p:sp>
      <p:sp>
        <p:nvSpPr>
          <p:cNvPr id="35" name="Прямоугольник 34"/>
          <p:cNvSpPr/>
          <p:nvPr/>
        </p:nvSpPr>
        <p:spPr>
          <a:xfrm>
            <a:off x="1904458" y="470855"/>
            <a:ext cx="6454000" cy="5797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latin typeface="Arial Narrow" pitchFamily="34" charset="0"/>
              </a:rPr>
              <a:t>Name linking words </a:t>
            </a:r>
            <a:endParaRPr lang="ru-RU" sz="5400" dirty="0" smtClean="0">
              <a:latin typeface="Arial Narrow" pitchFamily="34" charset="0"/>
            </a:endParaRPr>
          </a:p>
          <a:p>
            <a:pPr algn="ctr"/>
            <a:r>
              <a:rPr lang="en-US" sz="5400" dirty="0" smtClean="0">
                <a:latin typeface="Arial Narrow" pitchFamily="34" charset="0"/>
              </a:rPr>
              <a:t>and expressions.</a:t>
            </a:r>
            <a:endParaRPr lang="ru-RU" sz="5400" dirty="0">
              <a:latin typeface="Arial Narrow" pitchFamily="34" charset="0"/>
            </a:endParaRPr>
          </a:p>
        </p:txBody>
      </p:sp>
      <p:pic>
        <p:nvPicPr>
          <p:cNvPr id="22" name="Рисунок 21" descr="button214.gif"/>
          <p:cNvPicPr>
            <a:picLocks noChangeAspect="1"/>
          </p:cNvPicPr>
          <p:nvPr/>
        </p:nvPicPr>
        <p:blipFill>
          <a:blip r:embed="rId3" cstate="print">
            <a:clrChange>
              <a:clrFrom>
                <a:srgbClr val="FFFFFF"/>
              </a:clrFrom>
              <a:clrTo>
                <a:srgbClr val="FFFFFF">
                  <a:alpha val="0"/>
                </a:srgbClr>
              </a:clrTo>
            </a:clrChange>
          </a:blip>
          <a:stretch>
            <a:fillRect/>
          </a:stretch>
        </p:blipFill>
        <p:spPr>
          <a:xfrm>
            <a:off x="4800300" y="6356168"/>
            <a:ext cx="952500" cy="381000"/>
          </a:xfrm>
          <a:prstGeom prst="rect">
            <a:avLst/>
          </a:prstGeom>
        </p:spPr>
      </p:pic>
      <p:pic>
        <p:nvPicPr>
          <p:cNvPr id="24" name="Рисунок 23" descr="k1545310.jpg">
            <a:hlinkClick r:id="rId4" action="ppaction://hlinksldjump"/>
          </p:cNvPr>
          <p:cNvPicPr>
            <a:picLocks noChangeAspect="1"/>
          </p:cNvPicPr>
          <p:nvPr/>
        </p:nvPicPr>
        <p:blipFill>
          <a:blip r:embed="rId5"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trips(downRigh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xit" presetSubtype="10" fill="hold" grpId="1" nodeType="clickEffect">
                                  <p:stCondLst>
                                    <p:cond delay="0"/>
                                  </p:stCondLst>
                                  <p:childTnLst>
                                    <p:anim calcmode="lin" valueType="num">
                                      <p:cBhvr>
                                        <p:cTn id="11" dur="500"/>
                                        <p:tgtEl>
                                          <p:spTgt spid="31"/>
                                        </p:tgtEl>
                                        <p:attrNameLst>
                                          <p:attrName>ppt_w</p:attrName>
                                        </p:attrNameLst>
                                      </p:cBhvr>
                                      <p:tavLst>
                                        <p:tav tm="0">
                                          <p:val>
                                            <p:strVal val="ppt_w"/>
                                          </p:val>
                                        </p:tav>
                                        <p:tav tm="100000">
                                          <p:val>
                                            <p:fltVal val="0"/>
                                          </p:val>
                                        </p:tav>
                                      </p:tavLst>
                                    </p:anim>
                                    <p:anim calcmode="lin" valueType="num">
                                      <p:cBhvr>
                                        <p:cTn id="12" dur="500"/>
                                        <p:tgtEl>
                                          <p:spTgt spid="31"/>
                                        </p:tgtEl>
                                        <p:attrNameLst>
                                          <p:attrName>ppt_h</p:attrName>
                                        </p:attrNameLst>
                                      </p:cBhvr>
                                      <p:tavLst>
                                        <p:tav tm="0">
                                          <p:val>
                                            <p:strVal val="ppt_h"/>
                                          </p:val>
                                        </p:tav>
                                        <p:tav tm="100000">
                                          <p:val>
                                            <p:strVal val="ppt_h"/>
                                          </p:val>
                                        </p:tav>
                                      </p:tavLst>
                                    </p:anim>
                                    <p:set>
                                      <p:cBhvr>
                                        <p:cTn id="13" dur="1" fill="hold">
                                          <p:stCondLst>
                                            <p:cond delay="499"/>
                                          </p:stCondLst>
                                        </p:cTn>
                                        <p:tgtEl>
                                          <p:spTgt spid="3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8" presetClass="entr" presetSubtype="6"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strips(downRight)">
                                      <p:cBhvr>
                                        <p:cTn id="74" dur="1000"/>
                                        <p:tgtEl>
                                          <p:spTgt spid="35"/>
                                        </p:tgtEl>
                                      </p:cBhvr>
                                    </p:animEffect>
                                  </p:childTnLst>
                                </p:cTn>
                              </p:par>
                            </p:childTnLst>
                          </p:cTn>
                        </p:par>
                      </p:childTnLst>
                    </p:cTn>
                  </p:par>
                  <p:par>
                    <p:cTn id="75" fill="hold">
                      <p:stCondLst>
                        <p:cond delay="indefinite"/>
                      </p:stCondLst>
                      <p:childTnLst>
                        <p:par>
                          <p:cTn id="76" fill="hold">
                            <p:stCondLst>
                              <p:cond delay="0"/>
                            </p:stCondLst>
                            <p:childTnLst>
                              <p:par>
                                <p:cTn id="77" presetID="17" presetClass="exit" presetSubtype="10" fill="hold" grpId="1" nodeType="clickEffect">
                                  <p:stCondLst>
                                    <p:cond delay="0"/>
                                  </p:stCondLst>
                                  <p:childTnLst>
                                    <p:anim calcmode="lin" valueType="num">
                                      <p:cBhvr>
                                        <p:cTn id="78" dur="1000"/>
                                        <p:tgtEl>
                                          <p:spTgt spid="35"/>
                                        </p:tgtEl>
                                        <p:attrNameLst>
                                          <p:attrName>ppt_w</p:attrName>
                                        </p:attrNameLst>
                                      </p:cBhvr>
                                      <p:tavLst>
                                        <p:tav tm="0">
                                          <p:val>
                                            <p:strVal val="ppt_w"/>
                                          </p:val>
                                        </p:tav>
                                        <p:tav tm="100000">
                                          <p:val>
                                            <p:fltVal val="0"/>
                                          </p:val>
                                        </p:tav>
                                      </p:tavLst>
                                    </p:anim>
                                    <p:anim calcmode="lin" valueType="num">
                                      <p:cBhvr>
                                        <p:cTn id="79" dur="1000"/>
                                        <p:tgtEl>
                                          <p:spTgt spid="35"/>
                                        </p:tgtEl>
                                        <p:attrNameLst>
                                          <p:attrName>ppt_h</p:attrName>
                                        </p:attrNameLst>
                                      </p:cBhvr>
                                      <p:tavLst>
                                        <p:tav tm="0">
                                          <p:val>
                                            <p:strVal val="ppt_h"/>
                                          </p:val>
                                        </p:tav>
                                        <p:tav tm="100000">
                                          <p:val>
                                            <p:strVal val="ppt_h"/>
                                          </p:val>
                                        </p:tav>
                                      </p:tavLst>
                                    </p:anim>
                                    <p:set>
                                      <p:cBhvr>
                                        <p:cTn id="80" dur="1" fill="hold">
                                          <p:stCondLst>
                                            <p:cond delay="999"/>
                                          </p:stCondLst>
                                        </p:cTn>
                                        <p:tgtEl>
                                          <p:spTgt spid="35"/>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7" presetClass="entr" presetSubtype="10" fill="hold" nodeType="click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1000" fill="hold"/>
                                        <p:tgtEl>
                                          <p:spTgt spid="14"/>
                                        </p:tgtEl>
                                        <p:attrNameLst>
                                          <p:attrName>ppt_w</p:attrName>
                                        </p:attrNameLst>
                                      </p:cBhvr>
                                      <p:tavLst>
                                        <p:tav tm="0">
                                          <p:val>
                                            <p:fltVal val="0"/>
                                          </p:val>
                                        </p:tav>
                                        <p:tav tm="100000">
                                          <p:val>
                                            <p:strVal val="#ppt_w"/>
                                          </p:val>
                                        </p:tav>
                                      </p:tavLst>
                                    </p:anim>
                                    <p:anim calcmode="lin" valueType="num">
                                      <p:cBhvr>
                                        <p:cTn id="86" dur="1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17" presetClass="entr" presetSubtype="10" fill="hold" nodeType="click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1000" fill="hold"/>
                                        <p:tgtEl>
                                          <p:spTgt spid="15"/>
                                        </p:tgtEl>
                                        <p:attrNameLst>
                                          <p:attrName>ppt_w</p:attrName>
                                        </p:attrNameLst>
                                      </p:cBhvr>
                                      <p:tavLst>
                                        <p:tav tm="0">
                                          <p:val>
                                            <p:fltVal val="0"/>
                                          </p:val>
                                        </p:tav>
                                        <p:tav tm="100000">
                                          <p:val>
                                            <p:strVal val="#ppt_w"/>
                                          </p:val>
                                        </p:tav>
                                      </p:tavLst>
                                    </p:anim>
                                    <p:anim calcmode="lin" valueType="num">
                                      <p:cBhvr>
                                        <p:cTn id="92" dur="10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17" presetClass="entr" presetSubtype="10" fill="hold" nodeType="click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1000" fill="hold"/>
                                        <p:tgtEl>
                                          <p:spTgt spid="17"/>
                                        </p:tgtEl>
                                        <p:attrNameLst>
                                          <p:attrName>ppt_w</p:attrName>
                                        </p:attrNameLst>
                                      </p:cBhvr>
                                      <p:tavLst>
                                        <p:tav tm="0">
                                          <p:val>
                                            <p:fltVal val="0"/>
                                          </p:val>
                                        </p:tav>
                                        <p:tav tm="100000">
                                          <p:val>
                                            <p:strVal val="#ppt_w"/>
                                          </p:val>
                                        </p:tav>
                                      </p:tavLst>
                                    </p:anim>
                                    <p:anim calcmode="lin" valueType="num">
                                      <p:cBhvr>
                                        <p:cTn id="98" dur="10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17" presetClass="entr" presetSubtype="10" fill="hold" nodeType="click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17" presetClass="entr" presetSubtype="10" fill="hold" nodeType="click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p:cTn id="109" dur="1000" fill="hold"/>
                                        <p:tgtEl>
                                          <p:spTgt spid="23"/>
                                        </p:tgtEl>
                                        <p:attrNameLst>
                                          <p:attrName>ppt_w</p:attrName>
                                        </p:attrNameLst>
                                      </p:cBhvr>
                                      <p:tavLst>
                                        <p:tav tm="0">
                                          <p:val>
                                            <p:fltVal val="0"/>
                                          </p:val>
                                        </p:tav>
                                        <p:tav tm="100000">
                                          <p:val>
                                            <p:strVal val="#ppt_w"/>
                                          </p:val>
                                        </p:tav>
                                      </p:tavLst>
                                    </p:anim>
                                    <p:anim calcmode="lin" valueType="num">
                                      <p:cBhvr>
                                        <p:cTn id="110" dur="1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17" presetClass="entr" presetSubtype="10" fill="hold" nodeType="clickEffect">
                                  <p:stCondLst>
                                    <p:cond delay="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1000" fill="hold"/>
                                        <p:tgtEl>
                                          <p:spTgt spid="26"/>
                                        </p:tgtEl>
                                        <p:attrNameLst>
                                          <p:attrName>ppt_w</p:attrName>
                                        </p:attrNameLst>
                                      </p:cBhvr>
                                      <p:tavLst>
                                        <p:tav tm="0">
                                          <p:val>
                                            <p:fltVal val="0"/>
                                          </p:val>
                                        </p:tav>
                                        <p:tav tm="100000">
                                          <p:val>
                                            <p:strVal val="#ppt_w"/>
                                          </p:val>
                                        </p:tav>
                                      </p:tavLst>
                                    </p:anim>
                                    <p:anim calcmode="lin" valueType="num">
                                      <p:cBhvr>
                                        <p:cTn id="116" dur="1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117" fill="hold">
                      <p:stCondLst>
                        <p:cond delay="indefinite"/>
                      </p:stCondLst>
                      <p:childTnLst>
                        <p:par>
                          <p:cTn id="118" fill="hold">
                            <p:stCondLst>
                              <p:cond delay="0"/>
                            </p:stCondLst>
                            <p:childTnLst>
                              <p:par>
                                <p:cTn id="119" presetID="17" presetClass="entr" presetSubtype="10" fill="hold" nodeType="click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p:cTn id="121" dur="1000" fill="hold"/>
                                        <p:tgtEl>
                                          <p:spTgt spid="29"/>
                                        </p:tgtEl>
                                        <p:attrNameLst>
                                          <p:attrName>ppt_w</p:attrName>
                                        </p:attrNameLst>
                                      </p:cBhvr>
                                      <p:tavLst>
                                        <p:tav tm="0">
                                          <p:val>
                                            <p:fltVal val="0"/>
                                          </p:val>
                                        </p:tav>
                                        <p:tav tm="100000">
                                          <p:val>
                                            <p:strVal val="#ppt_w"/>
                                          </p:val>
                                        </p:tav>
                                      </p:tavLst>
                                    </p:anim>
                                    <p:anim calcmode="lin" valueType="num">
                                      <p:cBhvr>
                                        <p:cTn id="122" dur="10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2"/>
                  </p:tgtEl>
                </p:cond>
              </p:nextCondLst>
            </p:seq>
          </p:childTnLst>
        </p:cTn>
      </p:par>
    </p:tnLst>
    <p:bldLst>
      <p:bldP spid="3" grpId="0" animBg="1"/>
      <p:bldP spid="4" grpId="0" animBg="1"/>
      <p:bldP spid="5" grpId="0" animBg="1"/>
      <p:bldP spid="6" grpId="0" animBg="1"/>
      <p:bldP spid="8" grpId="0" animBg="1"/>
      <p:bldP spid="9" grpId="0" animBg="1"/>
      <p:bldP spid="10" grpId="0" animBg="1"/>
      <p:bldP spid="11" grpId="0" animBg="1"/>
      <p:bldP spid="31" grpId="0" animBg="1"/>
      <p:bldP spid="31" grpId="1" animBg="1"/>
      <p:bldP spid="35" grpId="0" animBg="1"/>
      <p:bldP spid="3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857224" y="1571612"/>
          <a:ext cx="7643834" cy="3931920"/>
        </p:xfrm>
        <a:graphic>
          <a:graphicData uri="http://schemas.openxmlformats.org/drawingml/2006/table">
            <a:tbl>
              <a:tblPr firstRow="1" bandRow="1">
                <a:tableStyleId>{284E427A-3D55-4303-BF80-6455036E1DE7}</a:tableStyleId>
              </a:tblPr>
              <a:tblGrid>
                <a:gridCol w="1285884"/>
                <a:gridCol w="1948046"/>
                <a:gridCol w="2351949"/>
                <a:gridCol w="2057955"/>
              </a:tblGrid>
              <a:tr h="370840">
                <a:tc>
                  <a:txBody>
                    <a:bodyPr/>
                    <a:lstStyle/>
                    <a:p>
                      <a:pPr algn="ctr"/>
                      <a:r>
                        <a:rPr lang="en-US" sz="2400" dirty="0" smtClean="0"/>
                        <a:t>essays</a:t>
                      </a:r>
                      <a:endParaRPr lang="ru-RU" sz="2400" dirty="0">
                        <a:latin typeface="Arial Narrow" pitchFamily="34" charset="0"/>
                      </a:endParaRPr>
                    </a:p>
                  </a:txBody>
                  <a:tcPr/>
                </a:tc>
                <a:tc>
                  <a:txBody>
                    <a:bodyPr/>
                    <a:lstStyle/>
                    <a:p>
                      <a:pPr algn="ctr"/>
                      <a:r>
                        <a:rPr lang="en-US" sz="2400" dirty="0" smtClean="0"/>
                        <a:t>Introduction</a:t>
                      </a:r>
                      <a:endParaRPr lang="ru-RU" sz="2400" dirty="0">
                        <a:latin typeface="Arial Narrow" pitchFamily="34" charset="0"/>
                      </a:endParaRPr>
                    </a:p>
                  </a:txBody>
                  <a:tcPr/>
                </a:tc>
                <a:tc>
                  <a:txBody>
                    <a:bodyPr/>
                    <a:lstStyle/>
                    <a:p>
                      <a:pPr algn="ctr"/>
                      <a:r>
                        <a:rPr lang="en-US" sz="2400" dirty="0" smtClean="0"/>
                        <a:t>Main body</a:t>
                      </a:r>
                      <a:endParaRPr lang="ru-RU" sz="2400" dirty="0">
                        <a:latin typeface="Arial Narrow" pitchFamily="34" charset="0"/>
                      </a:endParaRPr>
                    </a:p>
                  </a:txBody>
                  <a:tcPr/>
                </a:tc>
                <a:tc>
                  <a:txBody>
                    <a:bodyPr/>
                    <a:lstStyle/>
                    <a:p>
                      <a:pPr algn="ctr"/>
                      <a:r>
                        <a:rPr lang="en-US" sz="2400" dirty="0" smtClean="0"/>
                        <a:t>Conclusion</a:t>
                      </a:r>
                      <a:endParaRPr lang="ru-RU" sz="2400" dirty="0">
                        <a:latin typeface="Arial Narrow" pitchFamily="34" charset="0"/>
                      </a:endParaRPr>
                    </a:p>
                  </a:txBody>
                  <a:tcPr/>
                </a:tc>
              </a:tr>
              <a:tr h="370840">
                <a:tc>
                  <a:txBody>
                    <a:bodyPr/>
                    <a:lstStyle/>
                    <a:p>
                      <a:r>
                        <a:rPr lang="en-US" sz="2400" dirty="0" smtClean="0"/>
                        <a:t>‘For’ and  ‘against’</a:t>
                      </a:r>
                      <a:endParaRPr lang="ru-RU" sz="2400" dirty="0">
                        <a:latin typeface="Arial Narrow" pitchFamily="34" charset="0"/>
                      </a:endParaRPr>
                    </a:p>
                  </a:txBody>
                  <a:tcPr/>
                </a:tc>
                <a:tc>
                  <a:txBody>
                    <a:bodyPr/>
                    <a:lstStyle/>
                    <a:p>
                      <a:pPr>
                        <a:buFontTx/>
                        <a:buChar char="-"/>
                      </a:pPr>
                      <a:r>
                        <a:rPr lang="en-US" sz="2400" dirty="0" smtClean="0"/>
                        <a:t>No personal  </a:t>
                      </a:r>
                    </a:p>
                    <a:p>
                      <a:pPr>
                        <a:buFontTx/>
                        <a:buNone/>
                      </a:pPr>
                      <a:r>
                        <a:rPr lang="en-US" sz="2400" baseline="0" dirty="0" smtClean="0"/>
                        <a:t>  </a:t>
                      </a:r>
                      <a:r>
                        <a:rPr lang="en-US" sz="2400" dirty="0" smtClean="0"/>
                        <a:t>opinion</a:t>
                      </a:r>
                      <a:endParaRPr lang="ru-RU" sz="2400" dirty="0">
                        <a:latin typeface="Arial Narrow" pitchFamily="34" charset="0"/>
                      </a:endParaRPr>
                    </a:p>
                  </a:txBody>
                  <a:tcPr/>
                </a:tc>
                <a:tc>
                  <a:txBody>
                    <a:bodyPr/>
                    <a:lstStyle/>
                    <a:p>
                      <a:r>
                        <a:rPr lang="en-US" sz="2400" dirty="0" smtClean="0"/>
                        <a:t>-Arguments</a:t>
                      </a:r>
                      <a:r>
                        <a:rPr lang="en-US" sz="2400" baseline="0" dirty="0" smtClean="0"/>
                        <a:t> </a:t>
                      </a:r>
                      <a:r>
                        <a:rPr lang="en-US" sz="2400" dirty="0" smtClean="0"/>
                        <a:t>‘for’</a:t>
                      </a:r>
                    </a:p>
                    <a:p>
                      <a:r>
                        <a:rPr lang="en-US" sz="2400" dirty="0" smtClean="0"/>
                        <a:t>-arguments </a:t>
                      </a:r>
                    </a:p>
                    <a:p>
                      <a:r>
                        <a:rPr lang="en-US" sz="2400" baseline="0" dirty="0" smtClean="0"/>
                        <a:t> </a:t>
                      </a:r>
                      <a:r>
                        <a:rPr lang="en-US" sz="2400" dirty="0" smtClean="0"/>
                        <a:t>‘against’</a:t>
                      </a:r>
                      <a:endParaRPr lang="ru-RU" sz="2400" dirty="0">
                        <a:latin typeface="Arial Narrow" pitchFamily="34" charset="0"/>
                      </a:endParaRPr>
                    </a:p>
                  </a:txBody>
                  <a:tcPr/>
                </a:tc>
                <a:tc>
                  <a:txBody>
                    <a:bodyPr/>
                    <a:lstStyle/>
                    <a:p>
                      <a:pPr>
                        <a:buFontTx/>
                        <a:buChar char="-"/>
                      </a:pPr>
                      <a:r>
                        <a:rPr lang="en-US" sz="2400" baseline="0" dirty="0" smtClean="0"/>
                        <a:t>Sum up the arguments</a:t>
                      </a:r>
                      <a:endParaRPr lang="en-US" sz="2400" dirty="0" smtClean="0"/>
                    </a:p>
                    <a:p>
                      <a:r>
                        <a:rPr lang="en-US" sz="2400" dirty="0" smtClean="0"/>
                        <a:t>-(your</a:t>
                      </a:r>
                      <a:r>
                        <a:rPr lang="en-US" sz="2400" baseline="0" dirty="0" smtClean="0"/>
                        <a:t> opinion)</a:t>
                      </a:r>
                    </a:p>
                    <a:p>
                      <a:endParaRPr lang="ru-RU" sz="2400" dirty="0">
                        <a:latin typeface="Arial Narrow" pitchFamily="34" charset="0"/>
                      </a:endParaRPr>
                    </a:p>
                  </a:txBody>
                  <a:tcPr/>
                </a:tc>
              </a:tr>
              <a:tr h="370840">
                <a:tc>
                  <a:txBody>
                    <a:bodyPr/>
                    <a:lstStyle/>
                    <a:p>
                      <a:r>
                        <a:rPr lang="en-US" sz="2400" dirty="0" smtClean="0"/>
                        <a:t>Opinion</a:t>
                      </a:r>
                      <a:endParaRPr lang="ru-RU" sz="2400" dirty="0">
                        <a:latin typeface="Arial Narrow" pitchFamily="34" charset="0"/>
                      </a:endParaRPr>
                    </a:p>
                  </a:txBody>
                  <a:tcPr/>
                </a:tc>
                <a:tc>
                  <a:txBody>
                    <a:bodyPr/>
                    <a:lstStyle/>
                    <a:p>
                      <a:r>
                        <a:rPr lang="en-US" sz="2400" dirty="0" smtClean="0"/>
                        <a:t>-personal   </a:t>
                      </a:r>
                    </a:p>
                    <a:p>
                      <a:r>
                        <a:rPr lang="en-US" sz="2400" baseline="0" dirty="0" smtClean="0"/>
                        <a:t> </a:t>
                      </a:r>
                      <a:r>
                        <a:rPr lang="en-US" sz="2400" dirty="0" smtClean="0"/>
                        <a:t>opinion</a:t>
                      </a:r>
                      <a:endParaRPr lang="ru-RU" sz="2400" dirty="0">
                        <a:latin typeface="Arial Narrow" pitchFamily="34" charset="0"/>
                      </a:endParaRPr>
                    </a:p>
                  </a:txBody>
                  <a:tcPr/>
                </a:tc>
                <a:tc>
                  <a:txBody>
                    <a:bodyPr/>
                    <a:lstStyle/>
                    <a:p>
                      <a:r>
                        <a:rPr lang="en-US" sz="2400" dirty="0" smtClean="0"/>
                        <a:t>-your viewpoints</a:t>
                      </a:r>
                    </a:p>
                    <a:p>
                      <a:r>
                        <a:rPr lang="en-US" sz="2400" dirty="0" smtClean="0"/>
                        <a:t>-the</a:t>
                      </a:r>
                      <a:r>
                        <a:rPr lang="en-US" sz="2400" baseline="0" dirty="0" smtClean="0"/>
                        <a:t> opposing </a:t>
                      </a:r>
                    </a:p>
                    <a:p>
                      <a:r>
                        <a:rPr lang="en-US" sz="2400" baseline="0" dirty="0" smtClean="0"/>
                        <a:t>  viewpoint</a:t>
                      </a:r>
                      <a:endParaRPr lang="ru-RU" sz="2400" dirty="0">
                        <a:latin typeface="Arial Narrow" pitchFamily="34" charset="0"/>
                      </a:endParaRPr>
                    </a:p>
                  </a:txBody>
                  <a:tcPr/>
                </a:tc>
                <a:tc>
                  <a:txBody>
                    <a:bodyPr/>
                    <a:lstStyle/>
                    <a:p>
                      <a:pPr>
                        <a:buFontTx/>
                        <a:buChar char="-"/>
                      </a:pPr>
                      <a:r>
                        <a:rPr lang="en-US" sz="2400" dirty="0" smtClean="0"/>
                        <a:t> Sum</a:t>
                      </a:r>
                      <a:r>
                        <a:rPr lang="en-US" sz="2400" baseline="0" dirty="0" smtClean="0"/>
                        <a:t> up your viewpoint</a:t>
                      </a:r>
                    </a:p>
                    <a:p>
                      <a:pPr>
                        <a:buFontTx/>
                        <a:buChar char="-"/>
                      </a:pPr>
                      <a:r>
                        <a:rPr lang="en-US" sz="2400" baseline="0" dirty="0" smtClean="0"/>
                        <a:t>Restate your opinion</a:t>
                      </a:r>
                      <a:endParaRPr lang="en-US" sz="2400" dirty="0" smtClean="0"/>
                    </a:p>
                    <a:p>
                      <a:pPr>
                        <a:buFontTx/>
                        <a:buNone/>
                      </a:pPr>
                      <a:endParaRPr lang="ru-RU" sz="2400" dirty="0">
                        <a:latin typeface="Arial Narrow" pitchFamily="34" charset="0"/>
                      </a:endParaRPr>
                    </a:p>
                  </a:txBody>
                  <a:tcPr/>
                </a:tc>
              </a:tr>
            </a:tbl>
          </a:graphicData>
        </a:graphic>
      </p:graphicFrame>
      <p:sp>
        <p:nvSpPr>
          <p:cNvPr id="5" name="TextBox 4"/>
          <p:cNvSpPr txBox="1"/>
          <p:nvPr/>
        </p:nvSpPr>
        <p:spPr>
          <a:xfrm>
            <a:off x="3500430" y="500042"/>
            <a:ext cx="2497287" cy="830997"/>
          </a:xfrm>
          <a:prstGeom prst="rect">
            <a:avLst/>
          </a:prstGeom>
          <a:noFill/>
        </p:spPr>
        <p:txBody>
          <a:bodyPr wrap="none" rtlCol="0">
            <a:spAutoFit/>
          </a:bodyPr>
          <a:lstStyle/>
          <a:p>
            <a:r>
              <a:rPr lang="en-US" sz="4800" b="1" dirty="0" smtClean="0">
                <a:solidFill>
                  <a:srgbClr val="C00000"/>
                </a:solidFill>
              </a:rPr>
              <a:t>Compare</a:t>
            </a:r>
            <a:endParaRPr lang="ru-RU" sz="4800" b="1" dirty="0">
              <a:solidFill>
                <a:srgbClr val="C00000"/>
              </a:solidFill>
            </a:endParaRPr>
          </a:p>
        </p:txBody>
      </p:sp>
      <p:pic>
        <p:nvPicPr>
          <p:cNvPr id="6" name="Рисунок 5" descr="k1545310.jpg">
            <a:hlinkClick r:id="" action="ppaction://hlinkshowjump?jump=lastslideviewed"/>
          </p:cNvPr>
          <p:cNvPicPr>
            <a:picLocks noChangeAspect="1"/>
          </p:cNvPicPr>
          <p:nvPr/>
        </p:nvPicPr>
        <p:blipFill>
          <a:blip r:embed="rId2"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11"/>
          <p:cNvGrpSpPr/>
          <p:nvPr/>
        </p:nvGrpSpPr>
        <p:grpSpPr>
          <a:xfrm>
            <a:off x="7215206" y="214290"/>
            <a:ext cx="1802775" cy="2214578"/>
            <a:chOff x="7215206" y="253087"/>
            <a:chExt cx="1802775" cy="2214578"/>
          </a:xfrm>
        </p:grpSpPr>
        <p:pic>
          <p:nvPicPr>
            <p:cNvPr id="11" name="Рисунок 10" descr="1246479933_shutterstock_8961442.jpg"/>
            <p:cNvPicPr>
              <a:picLocks noChangeAspect="1"/>
            </p:cNvPicPr>
            <p:nvPr/>
          </p:nvPicPr>
          <p:blipFill>
            <a:blip r:embed="rId2" cstate="print"/>
            <a:srcRect l="10933" b="6302"/>
            <a:stretch>
              <a:fillRect/>
            </a:stretch>
          </p:blipFill>
          <p:spPr>
            <a:xfrm>
              <a:off x="7215206" y="253087"/>
              <a:ext cx="1802775" cy="2214578"/>
            </a:xfrm>
            <a:prstGeom prst="rect">
              <a:avLst/>
            </a:prstGeom>
            <a:ln>
              <a:noFill/>
            </a:ln>
            <a:effectLst>
              <a:softEdge rad="112500"/>
            </a:effectLst>
          </p:spPr>
        </p:pic>
        <p:sp>
          <p:nvSpPr>
            <p:cNvPr id="2" name="TextBox 1"/>
            <p:cNvSpPr txBox="1"/>
            <p:nvPr/>
          </p:nvSpPr>
          <p:spPr>
            <a:xfrm>
              <a:off x="7286644" y="428604"/>
              <a:ext cx="1571636" cy="1200329"/>
            </a:xfrm>
            <a:prstGeom prst="rect">
              <a:avLst/>
            </a:prstGeom>
            <a:noFill/>
          </p:spPr>
          <p:txBody>
            <a:bodyPr wrap="square" rtlCol="0">
              <a:spAutoFit/>
            </a:bodyPr>
            <a:lstStyle/>
            <a:p>
              <a:pPr algn="ctr"/>
              <a:r>
                <a:rPr lang="ru-RU" dirty="0" smtClean="0">
                  <a:latin typeface="Arial Narrow" pitchFamily="34" charset="0"/>
                  <a:cs typeface="Arial" pitchFamily="34" charset="0"/>
                </a:rPr>
                <a:t>Письменное высказывание с элементами рассуждения</a:t>
              </a:r>
              <a:endParaRPr lang="ru-RU" dirty="0">
                <a:latin typeface="Arial Narrow" pitchFamily="34" charset="0"/>
                <a:cs typeface="Arial" pitchFamily="34" charset="0"/>
              </a:endParaRPr>
            </a:p>
          </p:txBody>
        </p:sp>
      </p:grpSp>
      <p:sp>
        <p:nvSpPr>
          <p:cNvPr id="5" name="Прямоугольник 4"/>
          <p:cNvSpPr/>
          <p:nvPr/>
        </p:nvSpPr>
        <p:spPr>
          <a:xfrm>
            <a:off x="2143108" y="1428736"/>
            <a:ext cx="5860579" cy="707886"/>
          </a:xfrm>
          <a:prstGeom prst="rect">
            <a:avLst/>
          </a:prstGeom>
        </p:spPr>
        <p:txBody>
          <a:bodyPr wrap="none">
            <a:spAutoFit/>
          </a:bodyPr>
          <a:lstStyle/>
          <a:p>
            <a:r>
              <a:rPr lang="ru-RU" b="1" dirty="0" smtClean="0">
                <a:solidFill>
                  <a:srgbClr val="FF0000"/>
                </a:solidFill>
                <a:latin typeface="Arial Narrow" pitchFamily="34" charset="0"/>
              </a:rPr>
              <a:t> </a:t>
            </a:r>
            <a:r>
              <a:rPr lang="ru-RU" sz="4000" b="1" dirty="0" smtClean="0">
                <a:solidFill>
                  <a:srgbClr val="C00000"/>
                </a:solidFill>
                <a:latin typeface="Arial" pitchFamily="34" charset="0"/>
                <a:cs typeface="Arial" pitchFamily="34" charset="0"/>
              </a:rPr>
              <a:t>Критерии оценивания</a:t>
            </a:r>
            <a:endParaRPr lang="ru-RU" sz="4000" b="1" dirty="0">
              <a:solidFill>
                <a:srgbClr val="C00000"/>
              </a:solidFill>
              <a:latin typeface="Arial" pitchFamily="34" charset="0"/>
              <a:cs typeface="Arial" pitchFamily="34" charset="0"/>
            </a:endParaRPr>
          </a:p>
        </p:txBody>
      </p:sp>
      <p:sp>
        <p:nvSpPr>
          <p:cNvPr id="6" name="Прямоугольник 5"/>
          <p:cNvSpPr/>
          <p:nvPr/>
        </p:nvSpPr>
        <p:spPr>
          <a:xfrm>
            <a:off x="2214546" y="2071678"/>
            <a:ext cx="4410182" cy="3323987"/>
          </a:xfrm>
          <a:prstGeom prst="rect">
            <a:avLst/>
          </a:prstGeom>
        </p:spPr>
        <p:txBody>
          <a:bodyPr wrap="none">
            <a:spAutoFit/>
          </a:bodyPr>
          <a:lstStyle/>
          <a:p>
            <a:pPr>
              <a:lnSpc>
                <a:spcPct val="150000"/>
              </a:lnSpc>
              <a:buFont typeface="Wingdings" pitchFamily="2" charset="2"/>
              <a:buChar char="Ø"/>
            </a:pPr>
            <a:r>
              <a:rPr lang="ru-RU" sz="2800" b="1" dirty="0" smtClean="0">
                <a:latin typeface="Arial Narrow" pitchFamily="34" charset="0"/>
                <a:hlinkClick r:id="rId3" action="ppaction://hlinksldjump"/>
              </a:rPr>
              <a:t>Содержание</a:t>
            </a:r>
            <a:endParaRPr lang="ru-RU" sz="2800" b="1" dirty="0" smtClean="0">
              <a:latin typeface="Arial Narrow" pitchFamily="34" charset="0"/>
            </a:endParaRPr>
          </a:p>
          <a:p>
            <a:pPr>
              <a:lnSpc>
                <a:spcPct val="150000"/>
              </a:lnSpc>
              <a:buFont typeface="Wingdings" pitchFamily="2" charset="2"/>
              <a:buChar char="Ø"/>
            </a:pPr>
            <a:r>
              <a:rPr lang="ru-RU" sz="2800" b="1" dirty="0" smtClean="0">
                <a:latin typeface="Arial Narrow" pitchFamily="34" charset="0"/>
                <a:hlinkClick r:id="rId4" action="ppaction://hlinksldjump"/>
              </a:rPr>
              <a:t>Организация текста</a:t>
            </a:r>
            <a:endParaRPr lang="ru-RU" sz="2800" b="1" dirty="0" smtClean="0">
              <a:latin typeface="Arial Narrow" pitchFamily="34" charset="0"/>
            </a:endParaRPr>
          </a:p>
          <a:p>
            <a:pPr>
              <a:lnSpc>
                <a:spcPct val="150000"/>
              </a:lnSpc>
              <a:buFont typeface="Wingdings" pitchFamily="2" charset="2"/>
              <a:buChar char="Ø"/>
            </a:pPr>
            <a:r>
              <a:rPr lang="ru-RU" sz="2800" b="1" dirty="0" smtClean="0">
                <a:latin typeface="Arial Narrow" pitchFamily="34" charset="0"/>
                <a:hlinkClick r:id="rId5" action="ppaction://hlinksldjump"/>
              </a:rPr>
              <a:t>Лексика</a:t>
            </a:r>
            <a:endParaRPr lang="ru-RU" sz="2800" b="1" dirty="0" smtClean="0">
              <a:latin typeface="Arial Narrow" pitchFamily="34" charset="0"/>
            </a:endParaRPr>
          </a:p>
          <a:p>
            <a:pPr>
              <a:lnSpc>
                <a:spcPct val="150000"/>
              </a:lnSpc>
              <a:buFont typeface="Wingdings" pitchFamily="2" charset="2"/>
              <a:buChar char="Ø"/>
            </a:pPr>
            <a:r>
              <a:rPr lang="ru-RU" sz="2800" b="1" dirty="0" smtClean="0">
                <a:latin typeface="Arial Narrow" pitchFamily="34" charset="0"/>
                <a:hlinkClick r:id="rId6" action="ppaction://hlinksldjump"/>
              </a:rPr>
              <a:t>Грамматика</a:t>
            </a:r>
            <a:endParaRPr lang="ru-RU" sz="2800" b="1" dirty="0" smtClean="0">
              <a:latin typeface="Arial Narrow" pitchFamily="34" charset="0"/>
            </a:endParaRPr>
          </a:p>
          <a:p>
            <a:pPr>
              <a:lnSpc>
                <a:spcPct val="150000"/>
              </a:lnSpc>
              <a:buFont typeface="Wingdings" pitchFamily="2" charset="2"/>
              <a:buChar char="Ø"/>
            </a:pPr>
            <a:r>
              <a:rPr lang="ru-RU" sz="2800" b="1" dirty="0" smtClean="0">
                <a:latin typeface="Arial Narrow" pitchFamily="34" charset="0"/>
                <a:hlinkClick r:id="rId7" action="ppaction://hlinksldjump"/>
              </a:rPr>
              <a:t>Орфография и пунктуация</a:t>
            </a:r>
            <a:endParaRPr lang="ru-RU" sz="2800" b="1" dirty="0">
              <a:latin typeface="Arial Narrow" pitchFamily="34" charset="0"/>
            </a:endParaRPr>
          </a:p>
        </p:txBody>
      </p:sp>
      <p:sp>
        <p:nvSpPr>
          <p:cNvPr id="7" name="Прямоугольник 6"/>
          <p:cNvSpPr/>
          <p:nvPr/>
        </p:nvSpPr>
        <p:spPr>
          <a:xfrm rot="16200000">
            <a:off x="-1100685" y="3172332"/>
            <a:ext cx="4071966" cy="584775"/>
          </a:xfrm>
          <a:prstGeom prst="rect">
            <a:avLst/>
          </a:prstGeom>
        </p:spPr>
        <p:txBody>
          <a:bodyPr wrap="square">
            <a:spAutoFit/>
          </a:bodyPr>
          <a:lstStyle/>
          <a:p>
            <a:pPr algn="dist"/>
            <a:r>
              <a:rPr lang="en-US" sz="3200" b="1" dirty="0" smtClean="0">
                <a:latin typeface="Arial Narrow" pitchFamily="34" charset="0"/>
              </a:rPr>
              <a:t>Opinion essays</a:t>
            </a:r>
            <a:endParaRPr lang="ru-RU" sz="3200" b="1" dirty="0">
              <a:latin typeface="Arial Narrow" pitchFamily="34" charset="0"/>
            </a:endParaRPr>
          </a:p>
        </p:txBody>
      </p:sp>
      <p:pic>
        <p:nvPicPr>
          <p:cNvPr id="13" name="Рисунок 12" descr="k1545310.jpg">
            <a:hlinkClick r:id="rId8" action="ppaction://hlinksldjump"/>
          </p:cNvPr>
          <p:cNvPicPr>
            <a:picLocks noChangeAspect="1"/>
          </p:cNvPicPr>
          <p:nvPr/>
        </p:nvPicPr>
        <p:blipFill>
          <a:blip r:embed="rId9"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grpSp>
        <p:nvGrpSpPr>
          <p:cNvPr id="9" name="Группа 8"/>
          <p:cNvGrpSpPr/>
          <p:nvPr/>
        </p:nvGrpSpPr>
        <p:grpSpPr>
          <a:xfrm>
            <a:off x="7358082" y="3143248"/>
            <a:ext cx="1222889" cy="1428760"/>
            <a:chOff x="6357950" y="4214818"/>
            <a:chExt cx="1508641" cy="2228846"/>
          </a:xfrm>
        </p:grpSpPr>
        <p:pic>
          <p:nvPicPr>
            <p:cNvPr id="10" name="Picture 4"/>
            <p:cNvPicPr>
              <a:picLocks noChangeAspect="1" noChangeArrowheads="1"/>
            </p:cNvPicPr>
            <p:nvPr/>
          </p:nvPicPr>
          <p:blipFill>
            <a:blip r:embed="rId10" cstate="print">
              <a:clrChange>
                <a:clrFrom>
                  <a:srgbClr val="FCFEFC"/>
                </a:clrFrom>
                <a:clrTo>
                  <a:srgbClr val="FCFEFC">
                    <a:alpha val="0"/>
                  </a:srgbClr>
                </a:clrTo>
              </a:clrChange>
            </a:blip>
            <a:srcRect/>
            <a:stretch>
              <a:fillRect/>
            </a:stretch>
          </p:blipFill>
          <p:spPr bwMode="auto">
            <a:xfrm>
              <a:off x="6357950" y="4214818"/>
              <a:ext cx="1508641" cy="2228846"/>
            </a:xfrm>
            <a:prstGeom prst="rect">
              <a:avLst/>
            </a:prstGeom>
            <a:noFill/>
            <a:ln w="9525">
              <a:noFill/>
              <a:miter lim="800000"/>
              <a:headEnd/>
              <a:tailEnd/>
            </a:ln>
            <a:effectLst/>
          </p:spPr>
        </p:pic>
        <p:sp>
          <p:nvSpPr>
            <p:cNvPr id="14" name="Скругленный прямоугольник 13"/>
            <p:cNvSpPr/>
            <p:nvPr/>
          </p:nvSpPr>
          <p:spPr>
            <a:xfrm>
              <a:off x="6587757" y="5651724"/>
              <a:ext cx="1071570" cy="6429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200" b="1" dirty="0" smtClean="0">
                  <a:solidFill>
                    <a:srgbClr val="C00000"/>
                  </a:solidFill>
                  <a:latin typeface="Arial Narrow" pitchFamily="34" charset="0"/>
                </a:rPr>
                <a:t>14 баллов</a:t>
              </a:r>
              <a:endParaRPr lang="ru-RU" sz="1200" b="1" dirty="0">
                <a:solidFill>
                  <a:srgbClr val="C00000"/>
                </a:solidFill>
                <a:latin typeface="Arial Narrow" pitchFamily="34" charset="0"/>
              </a:endParaRPr>
            </a:p>
          </p:txBody>
        </p:sp>
      </p:grpSp>
      <p:sp>
        <p:nvSpPr>
          <p:cNvPr id="15" name="TextBox 14"/>
          <p:cNvSpPr txBox="1"/>
          <p:nvPr/>
        </p:nvSpPr>
        <p:spPr>
          <a:xfrm>
            <a:off x="7286644" y="4572008"/>
            <a:ext cx="1457450" cy="369332"/>
          </a:xfrm>
          <a:prstGeom prst="rect">
            <a:avLst/>
          </a:prstGeom>
          <a:noFill/>
        </p:spPr>
        <p:txBody>
          <a:bodyPr wrap="none" rtlCol="0">
            <a:spAutoFit/>
          </a:bodyPr>
          <a:lstStyle/>
          <a:p>
            <a:r>
              <a:rPr lang="en-US" b="1" dirty="0" smtClean="0">
                <a:solidFill>
                  <a:srgbClr val="C00000"/>
                </a:solidFill>
              </a:rPr>
              <a:t>200-250 </a:t>
            </a:r>
            <a:r>
              <a:rPr lang="ru-RU" b="1" dirty="0" smtClean="0">
                <a:solidFill>
                  <a:srgbClr val="C00000"/>
                </a:solidFill>
              </a:rPr>
              <a:t>слов</a:t>
            </a:r>
            <a:endParaRPr lang="ru-RU" b="1" dirty="0">
              <a:solidFill>
                <a:srgbClr val="C00000"/>
              </a:solidFill>
            </a:endParaRPr>
          </a:p>
        </p:txBody>
      </p:sp>
      <p:sp>
        <p:nvSpPr>
          <p:cNvPr id="21" name="TextBox 20"/>
          <p:cNvSpPr txBox="1"/>
          <p:nvPr/>
        </p:nvSpPr>
        <p:spPr>
          <a:xfrm>
            <a:off x="5786446" y="4214818"/>
            <a:ext cx="1018227" cy="369332"/>
          </a:xfrm>
          <a:prstGeom prst="rect">
            <a:avLst/>
          </a:prstGeom>
          <a:noFill/>
        </p:spPr>
        <p:txBody>
          <a:bodyPr wrap="none" rtlCol="0">
            <a:spAutoFit/>
          </a:bodyPr>
          <a:lstStyle/>
          <a:p>
            <a:r>
              <a:rPr lang="ru-RU" b="1" dirty="0" smtClean="0">
                <a:solidFill>
                  <a:srgbClr val="C00000"/>
                </a:solidFill>
                <a:latin typeface="Arial Narrow" pitchFamily="34" charset="0"/>
              </a:rPr>
              <a:t>4</a:t>
            </a:r>
            <a:r>
              <a:rPr lang="en-US" b="1" dirty="0" smtClean="0">
                <a:solidFill>
                  <a:srgbClr val="C00000"/>
                </a:solidFill>
                <a:latin typeface="Arial Narrow" pitchFamily="34" charset="0"/>
              </a:rPr>
              <a:t>0 </a:t>
            </a:r>
            <a:r>
              <a:rPr lang="ru-RU" b="1" dirty="0" smtClean="0">
                <a:solidFill>
                  <a:srgbClr val="C00000"/>
                </a:solidFill>
                <a:latin typeface="Arial Narrow" pitchFamily="34" charset="0"/>
              </a:rPr>
              <a:t>минут</a:t>
            </a:r>
            <a:endParaRPr lang="ru-RU" b="1" dirty="0">
              <a:solidFill>
                <a:srgbClr val="C00000"/>
              </a:solidFill>
              <a:latin typeface="Arial Narrow" pitchFamily="34" charset="0"/>
            </a:endParaRPr>
          </a:p>
        </p:txBody>
      </p:sp>
      <p:pic>
        <p:nvPicPr>
          <p:cNvPr id="22" name="Рисунок 21" descr="analog_clock_02.png"/>
          <p:cNvPicPr>
            <a:picLocks noChangeAspect="1"/>
          </p:cNvPicPr>
          <p:nvPr/>
        </p:nvPicPr>
        <p:blipFill>
          <a:blip r:embed="rId11" cstate="print">
            <a:clrChange>
              <a:clrFrom>
                <a:srgbClr val="FFFFFF"/>
              </a:clrFrom>
              <a:clrTo>
                <a:srgbClr val="FFFFFF">
                  <a:alpha val="0"/>
                </a:srgbClr>
              </a:clrTo>
            </a:clrChange>
          </a:blip>
          <a:stretch>
            <a:fillRect/>
          </a:stretch>
        </p:blipFill>
        <p:spPr>
          <a:xfrm>
            <a:off x="5857884" y="3357562"/>
            <a:ext cx="863417" cy="859597"/>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14744" y="714356"/>
            <a:ext cx="2287806" cy="656462"/>
          </a:xfrm>
          <a:prstGeom prst="rect">
            <a:avLst/>
          </a:prstGeom>
        </p:spPr>
        <p:txBody>
          <a:bodyPr wrap="none">
            <a:spAutoFit/>
          </a:bodyPr>
          <a:lstStyle/>
          <a:p>
            <a:pPr lvl="0">
              <a:lnSpc>
                <a:spcPct val="150000"/>
              </a:lnSpc>
              <a:buFont typeface="Wingdings" pitchFamily="2" charset="2"/>
              <a:buChar char="Ø"/>
            </a:pPr>
            <a:r>
              <a:rPr lang="ru-RU" sz="2800" b="1" dirty="0" smtClean="0">
                <a:solidFill>
                  <a:prstClr val="black"/>
                </a:solidFill>
                <a:latin typeface="Arial Narrow" pitchFamily="34" charset="0"/>
              </a:rPr>
              <a:t>Содержание</a:t>
            </a:r>
          </a:p>
        </p:txBody>
      </p:sp>
      <p:sp>
        <p:nvSpPr>
          <p:cNvPr id="3" name="Прямоугольник 2"/>
          <p:cNvSpPr/>
          <p:nvPr/>
        </p:nvSpPr>
        <p:spPr>
          <a:xfrm>
            <a:off x="1785918" y="2428868"/>
            <a:ext cx="7143800" cy="2862322"/>
          </a:xfrm>
          <a:prstGeom prst="rect">
            <a:avLst/>
          </a:prstGeom>
        </p:spPr>
        <p:txBody>
          <a:bodyPr wrap="square">
            <a:spAutoFit/>
          </a:bodyPr>
          <a:lstStyle/>
          <a:p>
            <a:pPr>
              <a:lnSpc>
                <a:spcPct val="150000"/>
              </a:lnSpc>
              <a:buFont typeface="Wingdings" pitchFamily="2" charset="2"/>
              <a:buChar char="ü"/>
            </a:pPr>
            <a:r>
              <a:rPr lang="ru-RU" sz="2400" dirty="0" smtClean="0">
                <a:latin typeface="Arial Narrow" pitchFamily="34" charset="0"/>
              </a:rPr>
              <a:t>Есть ли вступление с постановкой проблемы?</a:t>
            </a:r>
          </a:p>
          <a:p>
            <a:pPr>
              <a:lnSpc>
                <a:spcPct val="150000"/>
              </a:lnSpc>
              <a:buFont typeface="Wingdings" pitchFamily="2" charset="2"/>
              <a:buChar char="ü"/>
            </a:pPr>
            <a:r>
              <a:rPr lang="ru-RU" sz="2400" dirty="0" smtClean="0">
                <a:latin typeface="Arial Narrow" pitchFamily="34" charset="0"/>
              </a:rPr>
              <a:t>Высказано ли мнение автора и аргументировано ли оно?</a:t>
            </a:r>
          </a:p>
          <a:p>
            <a:pPr>
              <a:lnSpc>
                <a:spcPct val="150000"/>
              </a:lnSpc>
              <a:buFont typeface="Wingdings" pitchFamily="2" charset="2"/>
              <a:buChar char="ü"/>
            </a:pPr>
            <a:r>
              <a:rPr lang="ru-RU" sz="2400" dirty="0" smtClean="0">
                <a:latin typeface="Arial Narrow" pitchFamily="34" charset="0"/>
              </a:rPr>
              <a:t>Представлены ли другие точки зрения и аргументация </a:t>
            </a:r>
          </a:p>
          <a:p>
            <a:pPr>
              <a:lnSpc>
                <a:spcPct val="150000"/>
              </a:lnSpc>
            </a:pPr>
            <a:r>
              <a:rPr lang="ru-RU" sz="2400" dirty="0" smtClean="0">
                <a:latin typeface="Arial Narrow" pitchFamily="34" charset="0"/>
              </a:rPr>
              <a:t>    причин несогласия с ними?</a:t>
            </a:r>
          </a:p>
          <a:p>
            <a:pPr>
              <a:lnSpc>
                <a:spcPct val="150000"/>
              </a:lnSpc>
              <a:buFont typeface="Wingdings" pitchFamily="2" charset="2"/>
              <a:buChar char="ü"/>
            </a:pPr>
            <a:r>
              <a:rPr lang="ru-RU" sz="2400" dirty="0" smtClean="0">
                <a:latin typeface="Arial Narrow" pitchFamily="34" charset="0"/>
              </a:rPr>
              <a:t>Есть ли заключение с выводом?</a:t>
            </a:r>
          </a:p>
        </p:txBody>
      </p:sp>
      <p:grpSp>
        <p:nvGrpSpPr>
          <p:cNvPr id="13" name="Группа 12"/>
          <p:cNvGrpSpPr/>
          <p:nvPr/>
        </p:nvGrpSpPr>
        <p:grpSpPr>
          <a:xfrm>
            <a:off x="7715272" y="642918"/>
            <a:ext cx="1222889" cy="1428760"/>
            <a:chOff x="6357950" y="4214818"/>
            <a:chExt cx="1508641" cy="2228846"/>
          </a:xfrm>
        </p:grpSpPr>
        <p:pic>
          <p:nvPicPr>
            <p:cNvPr id="3076" name="Picture 4"/>
            <p:cNvPicPr>
              <a:picLocks noChangeAspect="1" noChangeArrowheads="1"/>
            </p:cNvPicPr>
            <p:nvPr/>
          </p:nvPicPr>
          <p:blipFill>
            <a:blip r:embed="rId2" cstate="print">
              <a:clrChange>
                <a:clrFrom>
                  <a:srgbClr val="FCFEFC"/>
                </a:clrFrom>
                <a:clrTo>
                  <a:srgbClr val="FCFEFC">
                    <a:alpha val="0"/>
                  </a:srgbClr>
                </a:clrTo>
              </a:clrChange>
            </a:blip>
            <a:srcRect/>
            <a:stretch>
              <a:fillRect/>
            </a:stretch>
          </p:blipFill>
          <p:spPr bwMode="auto">
            <a:xfrm>
              <a:off x="6357950" y="4214818"/>
              <a:ext cx="1508641" cy="2228846"/>
            </a:xfrm>
            <a:prstGeom prst="rect">
              <a:avLst/>
            </a:prstGeom>
            <a:noFill/>
            <a:ln w="9525">
              <a:noFill/>
              <a:miter lim="800000"/>
              <a:headEnd/>
              <a:tailEnd/>
            </a:ln>
            <a:effectLst/>
          </p:spPr>
        </p:pic>
        <p:sp>
          <p:nvSpPr>
            <p:cNvPr id="12" name="Скругленный прямоугольник 11"/>
            <p:cNvSpPr/>
            <p:nvPr/>
          </p:nvSpPr>
          <p:spPr>
            <a:xfrm>
              <a:off x="6587757" y="5651724"/>
              <a:ext cx="1071570" cy="6429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solidFill>
                    <a:srgbClr val="C00000"/>
                  </a:solidFill>
                  <a:latin typeface="Arial Narrow" pitchFamily="34" charset="0"/>
                </a:rPr>
                <a:t>3 балла</a:t>
              </a:r>
              <a:endParaRPr lang="ru-RU" sz="1600" b="1" dirty="0">
                <a:solidFill>
                  <a:srgbClr val="C00000"/>
                </a:solidFill>
                <a:latin typeface="Arial Narrow" pitchFamily="34" charset="0"/>
              </a:endParaRPr>
            </a:p>
          </p:txBody>
        </p:sp>
      </p:grpSp>
      <p:sp>
        <p:nvSpPr>
          <p:cNvPr id="15" name="Прямоугольник 14"/>
          <p:cNvSpPr/>
          <p:nvPr/>
        </p:nvSpPr>
        <p:spPr>
          <a:xfrm>
            <a:off x="2714612" y="1428736"/>
            <a:ext cx="4572000" cy="923330"/>
          </a:xfrm>
          <a:prstGeom prst="rect">
            <a:avLst/>
          </a:prstGeom>
        </p:spPr>
        <p:txBody>
          <a:bodyPr>
            <a:spAutoFit/>
          </a:bodyPr>
          <a:lstStyle/>
          <a:p>
            <a:pPr algn="ctr">
              <a:lnSpc>
                <a:spcPct val="150000"/>
              </a:lnSpc>
            </a:pPr>
            <a:r>
              <a:rPr lang="ru-RU" b="1" u="sng" dirty="0" smtClean="0">
                <a:latin typeface="Arial Narrow" pitchFamily="34" charset="0"/>
              </a:rPr>
              <a:t>Соответствует ли содержание коммуникативной задаче?</a:t>
            </a:r>
          </a:p>
        </p:txBody>
      </p:sp>
      <p:sp>
        <p:nvSpPr>
          <p:cNvPr id="17" name="Прямоугольник 16"/>
          <p:cNvSpPr/>
          <p:nvPr/>
        </p:nvSpPr>
        <p:spPr>
          <a:xfrm rot="16200000">
            <a:off x="-1100685" y="3315208"/>
            <a:ext cx="4071966" cy="584775"/>
          </a:xfrm>
          <a:prstGeom prst="rect">
            <a:avLst/>
          </a:prstGeom>
        </p:spPr>
        <p:txBody>
          <a:bodyPr wrap="square">
            <a:spAutoFit/>
          </a:bodyPr>
          <a:lstStyle/>
          <a:p>
            <a:pPr algn="dist"/>
            <a:r>
              <a:rPr lang="ru-RU" sz="3200" b="1" dirty="0" smtClean="0">
                <a:latin typeface="Arial Narrow" pitchFamily="34" charset="0"/>
              </a:rPr>
              <a:t>Критерии оценивания</a:t>
            </a:r>
            <a:endParaRPr lang="ru-RU" sz="3200" b="1" dirty="0">
              <a:latin typeface="Arial Narrow" pitchFamily="34" charset="0"/>
            </a:endParaRPr>
          </a:p>
        </p:txBody>
      </p:sp>
      <p:pic>
        <p:nvPicPr>
          <p:cNvPr id="18" name="Рисунок 17" descr="k1545310.jpg">
            <a:hlinkClick r:id="" action="ppaction://hlinkshowjump?jump=lastslideviewed"/>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0364" y="642918"/>
            <a:ext cx="3376245" cy="656462"/>
          </a:xfrm>
          <a:prstGeom prst="rect">
            <a:avLst/>
          </a:prstGeom>
        </p:spPr>
        <p:txBody>
          <a:bodyPr wrap="none">
            <a:spAutoFit/>
          </a:bodyPr>
          <a:lstStyle/>
          <a:p>
            <a:pPr lvl="0">
              <a:lnSpc>
                <a:spcPct val="150000"/>
              </a:lnSpc>
              <a:buFont typeface="Wingdings" pitchFamily="2" charset="2"/>
              <a:buChar char="Ø"/>
            </a:pPr>
            <a:r>
              <a:rPr lang="ru-RU" sz="2800" b="1" dirty="0" smtClean="0">
                <a:solidFill>
                  <a:prstClr val="black"/>
                </a:solidFill>
                <a:latin typeface="Arial Narrow" pitchFamily="34" charset="0"/>
              </a:rPr>
              <a:t>Организация текста</a:t>
            </a:r>
          </a:p>
        </p:txBody>
      </p:sp>
      <p:grpSp>
        <p:nvGrpSpPr>
          <p:cNvPr id="3" name="Группа 2"/>
          <p:cNvGrpSpPr/>
          <p:nvPr/>
        </p:nvGrpSpPr>
        <p:grpSpPr>
          <a:xfrm>
            <a:off x="7572396" y="642918"/>
            <a:ext cx="1222889" cy="1428760"/>
            <a:chOff x="6357950" y="4214818"/>
            <a:chExt cx="1508641" cy="2228846"/>
          </a:xfrm>
        </p:grpSpPr>
        <p:pic>
          <p:nvPicPr>
            <p:cNvPr id="4" name="Picture 4"/>
            <p:cNvPicPr>
              <a:picLocks noChangeAspect="1" noChangeArrowheads="1"/>
            </p:cNvPicPr>
            <p:nvPr/>
          </p:nvPicPr>
          <p:blipFill>
            <a:blip r:embed="rId2" cstate="print">
              <a:clrChange>
                <a:clrFrom>
                  <a:srgbClr val="FCFEFC"/>
                </a:clrFrom>
                <a:clrTo>
                  <a:srgbClr val="FCFEFC">
                    <a:alpha val="0"/>
                  </a:srgbClr>
                </a:clrTo>
              </a:clrChange>
            </a:blip>
            <a:srcRect/>
            <a:stretch>
              <a:fillRect/>
            </a:stretch>
          </p:blipFill>
          <p:spPr bwMode="auto">
            <a:xfrm>
              <a:off x="6357950" y="4214818"/>
              <a:ext cx="1508641" cy="2228846"/>
            </a:xfrm>
            <a:prstGeom prst="rect">
              <a:avLst/>
            </a:prstGeom>
            <a:noFill/>
            <a:ln w="9525">
              <a:noFill/>
              <a:miter lim="800000"/>
              <a:headEnd/>
              <a:tailEnd/>
            </a:ln>
            <a:effectLst/>
          </p:spPr>
        </p:pic>
        <p:sp>
          <p:nvSpPr>
            <p:cNvPr id="5" name="Скругленный прямоугольник 4"/>
            <p:cNvSpPr/>
            <p:nvPr/>
          </p:nvSpPr>
          <p:spPr>
            <a:xfrm>
              <a:off x="6587757" y="5651724"/>
              <a:ext cx="1071570" cy="6429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solidFill>
                    <a:srgbClr val="C00000"/>
                  </a:solidFill>
                  <a:latin typeface="Arial Narrow" pitchFamily="34" charset="0"/>
                </a:rPr>
                <a:t>3 балла</a:t>
              </a:r>
              <a:endParaRPr lang="ru-RU" sz="1600" b="1" dirty="0">
                <a:solidFill>
                  <a:srgbClr val="C00000"/>
                </a:solidFill>
                <a:latin typeface="Arial Narrow" pitchFamily="34" charset="0"/>
              </a:endParaRPr>
            </a:p>
          </p:txBody>
        </p:sp>
      </p:grpSp>
      <p:sp>
        <p:nvSpPr>
          <p:cNvPr id="6" name="Прямоугольник 5"/>
          <p:cNvSpPr/>
          <p:nvPr/>
        </p:nvSpPr>
        <p:spPr>
          <a:xfrm>
            <a:off x="2214546" y="2786058"/>
            <a:ext cx="6143668" cy="2308324"/>
          </a:xfrm>
          <a:prstGeom prst="rect">
            <a:avLst/>
          </a:prstGeom>
        </p:spPr>
        <p:txBody>
          <a:bodyPr wrap="square">
            <a:spAutoFit/>
          </a:bodyPr>
          <a:lstStyle/>
          <a:p>
            <a:pPr>
              <a:lnSpc>
                <a:spcPct val="150000"/>
              </a:lnSpc>
              <a:buFont typeface="Wingdings" pitchFamily="2" charset="2"/>
              <a:buChar char="ü"/>
            </a:pPr>
            <a:r>
              <a:rPr lang="ru-RU" sz="2400" dirty="0" smtClean="0">
                <a:latin typeface="Arial Narrow" pitchFamily="34" charset="0"/>
              </a:rPr>
              <a:t>Есть ли деление на абзацы и правильно ли оно </a:t>
            </a:r>
          </a:p>
          <a:p>
            <a:pPr>
              <a:lnSpc>
                <a:spcPct val="150000"/>
              </a:lnSpc>
            </a:pPr>
            <a:r>
              <a:rPr lang="ru-RU" sz="2400" dirty="0" smtClean="0">
                <a:latin typeface="Arial Narrow" pitchFamily="34" charset="0"/>
              </a:rPr>
              <a:t>   осуществлено?</a:t>
            </a:r>
          </a:p>
          <a:p>
            <a:pPr>
              <a:lnSpc>
                <a:spcPct val="150000"/>
              </a:lnSpc>
              <a:buFont typeface="Wingdings" pitchFamily="2" charset="2"/>
              <a:buChar char="ü"/>
            </a:pPr>
            <a:r>
              <a:rPr lang="ru-RU" sz="2400" dirty="0" smtClean="0">
                <a:latin typeface="Arial Narrow" pitchFamily="34" charset="0"/>
              </a:rPr>
              <a:t>Логично ли сочинение и правильно ли </a:t>
            </a:r>
          </a:p>
          <a:p>
            <a:pPr>
              <a:lnSpc>
                <a:spcPct val="150000"/>
              </a:lnSpc>
            </a:pPr>
            <a:r>
              <a:rPr lang="ru-RU" sz="2400" dirty="0" smtClean="0">
                <a:latin typeface="Arial Narrow" pitchFamily="34" charset="0"/>
              </a:rPr>
              <a:t>    использованы средства логической связи?</a:t>
            </a:r>
          </a:p>
        </p:txBody>
      </p:sp>
      <p:sp>
        <p:nvSpPr>
          <p:cNvPr id="7" name="Прямоугольник 6"/>
          <p:cNvSpPr/>
          <p:nvPr/>
        </p:nvSpPr>
        <p:spPr>
          <a:xfrm>
            <a:off x="2500298" y="1428736"/>
            <a:ext cx="4572000" cy="923330"/>
          </a:xfrm>
          <a:prstGeom prst="rect">
            <a:avLst/>
          </a:prstGeom>
        </p:spPr>
        <p:txBody>
          <a:bodyPr>
            <a:spAutoFit/>
          </a:bodyPr>
          <a:lstStyle/>
          <a:p>
            <a:pPr algn="ctr">
              <a:lnSpc>
                <a:spcPct val="150000"/>
              </a:lnSpc>
            </a:pPr>
            <a:r>
              <a:rPr lang="ru-RU" b="1" u="sng" dirty="0" smtClean="0">
                <a:latin typeface="Arial Narrow" pitchFamily="34" charset="0"/>
              </a:rPr>
              <a:t>Соответствует ли организация текста общепринятым правилам?</a:t>
            </a:r>
          </a:p>
        </p:txBody>
      </p:sp>
      <p:sp>
        <p:nvSpPr>
          <p:cNvPr id="8" name="Прямоугольник 7"/>
          <p:cNvSpPr/>
          <p:nvPr/>
        </p:nvSpPr>
        <p:spPr>
          <a:xfrm rot="16200000">
            <a:off x="-1100685" y="3315208"/>
            <a:ext cx="4071966" cy="584775"/>
          </a:xfrm>
          <a:prstGeom prst="rect">
            <a:avLst/>
          </a:prstGeom>
        </p:spPr>
        <p:txBody>
          <a:bodyPr wrap="square">
            <a:spAutoFit/>
          </a:bodyPr>
          <a:lstStyle/>
          <a:p>
            <a:pPr algn="dist"/>
            <a:r>
              <a:rPr lang="ru-RU" sz="3200" b="1" dirty="0" smtClean="0">
                <a:latin typeface="Arial Narrow" pitchFamily="34" charset="0"/>
              </a:rPr>
              <a:t>Критерии оценивания</a:t>
            </a:r>
            <a:endParaRPr lang="ru-RU" sz="3200" b="1" dirty="0">
              <a:latin typeface="Arial Narrow" pitchFamily="34" charset="0"/>
            </a:endParaRPr>
          </a:p>
        </p:txBody>
      </p:sp>
      <p:pic>
        <p:nvPicPr>
          <p:cNvPr id="9" name="Рисунок 8" descr="k1545310.jpg">
            <a:hlinkClick r:id="" action="ppaction://hlinkshowjump?jump=lastslideviewed"/>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7643834" y="785794"/>
            <a:ext cx="1222889" cy="1428760"/>
            <a:chOff x="6357950" y="4214818"/>
            <a:chExt cx="1508641" cy="2228846"/>
          </a:xfrm>
        </p:grpSpPr>
        <p:pic>
          <p:nvPicPr>
            <p:cNvPr id="3" name="Picture 4"/>
            <p:cNvPicPr>
              <a:picLocks noChangeAspect="1" noChangeArrowheads="1"/>
            </p:cNvPicPr>
            <p:nvPr/>
          </p:nvPicPr>
          <p:blipFill>
            <a:blip r:embed="rId2" cstate="print">
              <a:clrChange>
                <a:clrFrom>
                  <a:srgbClr val="FCFEFC"/>
                </a:clrFrom>
                <a:clrTo>
                  <a:srgbClr val="FCFEFC">
                    <a:alpha val="0"/>
                  </a:srgbClr>
                </a:clrTo>
              </a:clrChange>
            </a:blip>
            <a:srcRect/>
            <a:stretch>
              <a:fillRect/>
            </a:stretch>
          </p:blipFill>
          <p:spPr bwMode="auto">
            <a:xfrm>
              <a:off x="6357950" y="4214818"/>
              <a:ext cx="1508641" cy="2228846"/>
            </a:xfrm>
            <a:prstGeom prst="rect">
              <a:avLst/>
            </a:prstGeom>
            <a:noFill/>
            <a:ln w="9525">
              <a:noFill/>
              <a:miter lim="800000"/>
              <a:headEnd/>
              <a:tailEnd/>
            </a:ln>
            <a:effectLst/>
          </p:spPr>
        </p:pic>
        <p:sp>
          <p:nvSpPr>
            <p:cNvPr id="4" name="Скругленный прямоугольник 3"/>
            <p:cNvSpPr/>
            <p:nvPr/>
          </p:nvSpPr>
          <p:spPr>
            <a:xfrm>
              <a:off x="6587757" y="5651724"/>
              <a:ext cx="1071570" cy="6429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solidFill>
                    <a:srgbClr val="C00000"/>
                  </a:solidFill>
                  <a:latin typeface="Arial Narrow" pitchFamily="34" charset="0"/>
                </a:rPr>
                <a:t>3 балла</a:t>
              </a:r>
              <a:endParaRPr lang="ru-RU" sz="1600" b="1" dirty="0">
                <a:solidFill>
                  <a:srgbClr val="C00000"/>
                </a:solidFill>
                <a:latin typeface="Arial Narrow" pitchFamily="34" charset="0"/>
              </a:endParaRPr>
            </a:p>
          </p:txBody>
        </p:sp>
      </p:grpSp>
      <p:sp>
        <p:nvSpPr>
          <p:cNvPr id="5" name="Прямоугольник 4"/>
          <p:cNvSpPr/>
          <p:nvPr/>
        </p:nvSpPr>
        <p:spPr>
          <a:xfrm>
            <a:off x="3857620" y="714356"/>
            <a:ext cx="1643399" cy="656462"/>
          </a:xfrm>
          <a:prstGeom prst="rect">
            <a:avLst/>
          </a:prstGeom>
        </p:spPr>
        <p:txBody>
          <a:bodyPr wrap="none">
            <a:spAutoFit/>
          </a:bodyPr>
          <a:lstStyle/>
          <a:p>
            <a:pPr lvl="0">
              <a:lnSpc>
                <a:spcPct val="150000"/>
              </a:lnSpc>
              <a:buFont typeface="Wingdings" pitchFamily="2" charset="2"/>
              <a:buChar char="Ø"/>
            </a:pPr>
            <a:r>
              <a:rPr lang="ru-RU" sz="2800" b="1" dirty="0" smtClean="0">
                <a:solidFill>
                  <a:prstClr val="black"/>
                </a:solidFill>
                <a:latin typeface="Arial Narrow" pitchFamily="34" charset="0"/>
              </a:rPr>
              <a:t>Лексика</a:t>
            </a:r>
          </a:p>
        </p:txBody>
      </p:sp>
      <p:sp>
        <p:nvSpPr>
          <p:cNvPr id="6" name="Прямоугольник 5"/>
          <p:cNvSpPr/>
          <p:nvPr/>
        </p:nvSpPr>
        <p:spPr>
          <a:xfrm>
            <a:off x="2143108" y="1571612"/>
            <a:ext cx="6143668" cy="3900427"/>
          </a:xfrm>
          <a:prstGeom prst="rect">
            <a:avLst/>
          </a:prstGeom>
        </p:spPr>
        <p:txBody>
          <a:bodyPr wrap="square">
            <a:spAutoFit/>
          </a:bodyPr>
          <a:lstStyle/>
          <a:p>
            <a:pPr>
              <a:lnSpc>
                <a:spcPct val="150000"/>
              </a:lnSpc>
              <a:buFont typeface="Wingdings" pitchFamily="2" charset="2"/>
              <a:buChar char="ü"/>
            </a:pPr>
            <a:r>
              <a:rPr lang="ru-RU" sz="2400" dirty="0" smtClean="0">
                <a:latin typeface="Arial Narrow" pitchFamily="34" charset="0"/>
              </a:rPr>
              <a:t>Соответствует ли лексика поставленной </a:t>
            </a:r>
          </a:p>
          <a:p>
            <a:pPr>
              <a:lnSpc>
                <a:spcPct val="150000"/>
              </a:lnSpc>
            </a:pPr>
            <a:r>
              <a:rPr lang="ru-RU" sz="2400" dirty="0" smtClean="0">
                <a:latin typeface="Arial Narrow" pitchFamily="34" charset="0"/>
              </a:rPr>
              <a:t>    коммуникативной задаче?</a:t>
            </a:r>
          </a:p>
          <a:p>
            <a:pPr>
              <a:lnSpc>
                <a:spcPct val="150000"/>
              </a:lnSpc>
              <a:buFont typeface="Wingdings" pitchFamily="2" charset="2"/>
              <a:buChar char="ü"/>
            </a:pPr>
            <a:r>
              <a:rPr lang="ru-RU" sz="2400" dirty="0" smtClean="0">
                <a:latin typeface="Arial Narrow" pitchFamily="34" charset="0"/>
              </a:rPr>
              <a:t>Достаточен ли словарный запас, разнообразен </a:t>
            </a:r>
          </a:p>
          <a:p>
            <a:pPr>
              <a:lnSpc>
                <a:spcPct val="150000"/>
              </a:lnSpc>
            </a:pPr>
            <a:r>
              <a:rPr lang="ru-RU" sz="2400" dirty="0" smtClean="0">
                <a:latin typeface="Arial Narrow" pitchFamily="34" charset="0"/>
              </a:rPr>
              <a:t>   ли он, соответствует ли высокому уровню?</a:t>
            </a:r>
          </a:p>
          <a:p>
            <a:pPr>
              <a:lnSpc>
                <a:spcPct val="150000"/>
              </a:lnSpc>
              <a:buFont typeface="Wingdings" pitchFamily="2" charset="2"/>
              <a:buChar char="ü"/>
            </a:pPr>
            <a:r>
              <a:rPr lang="ru-RU" sz="2400" dirty="0" smtClean="0">
                <a:latin typeface="Arial Narrow" pitchFamily="34" charset="0"/>
              </a:rPr>
              <a:t>Соблюдаются ли правила словообразования, </a:t>
            </a:r>
          </a:p>
          <a:p>
            <a:pPr>
              <a:lnSpc>
                <a:spcPct val="150000"/>
              </a:lnSpc>
            </a:pPr>
            <a:r>
              <a:rPr lang="ru-RU" sz="2400" dirty="0" smtClean="0">
                <a:latin typeface="Arial Narrow" pitchFamily="34" charset="0"/>
              </a:rPr>
              <a:t>   </a:t>
            </a:r>
            <a:r>
              <a:rPr lang="ru-RU" sz="2400" dirty="0" err="1" smtClean="0">
                <a:latin typeface="Arial Narrow" pitchFamily="34" charset="0"/>
              </a:rPr>
              <a:t>словосочетаемости</a:t>
            </a:r>
            <a:r>
              <a:rPr lang="ru-RU" sz="2400" dirty="0" smtClean="0">
                <a:latin typeface="Arial Narrow" pitchFamily="34" charset="0"/>
              </a:rPr>
              <a:t>?</a:t>
            </a:r>
          </a:p>
          <a:p>
            <a:pPr>
              <a:lnSpc>
                <a:spcPct val="150000"/>
              </a:lnSpc>
              <a:buFont typeface="Wingdings" pitchFamily="2" charset="2"/>
              <a:buChar char="ü"/>
            </a:pPr>
            <a:r>
              <a:rPr lang="ru-RU" sz="2400" dirty="0" smtClean="0">
                <a:latin typeface="Arial Narrow" pitchFamily="34" charset="0"/>
              </a:rPr>
              <a:t>Влияют ли ошибки на понимание содержания?</a:t>
            </a:r>
          </a:p>
        </p:txBody>
      </p:sp>
      <p:sp>
        <p:nvSpPr>
          <p:cNvPr id="7" name="Прямоугольник 6"/>
          <p:cNvSpPr/>
          <p:nvPr/>
        </p:nvSpPr>
        <p:spPr>
          <a:xfrm rot="16200000">
            <a:off x="-1100685" y="3315208"/>
            <a:ext cx="4071966" cy="584775"/>
          </a:xfrm>
          <a:prstGeom prst="rect">
            <a:avLst/>
          </a:prstGeom>
        </p:spPr>
        <p:txBody>
          <a:bodyPr wrap="square">
            <a:spAutoFit/>
          </a:bodyPr>
          <a:lstStyle/>
          <a:p>
            <a:pPr algn="dist"/>
            <a:r>
              <a:rPr lang="ru-RU" sz="3200" b="1" dirty="0" smtClean="0">
                <a:latin typeface="Arial Narrow" pitchFamily="34" charset="0"/>
              </a:rPr>
              <a:t>Критерии оценивания</a:t>
            </a:r>
            <a:endParaRPr lang="ru-RU" sz="3200" b="1" dirty="0">
              <a:latin typeface="Arial Narrow" pitchFamily="34" charset="0"/>
            </a:endParaRPr>
          </a:p>
        </p:txBody>
      </p:sp>
      <p:pic>
        <p:nvPicPr>
          <p:cNvPr id="8" name="Рисунок 7" descr="k1545310.jpg">
            <a:hlinkClick r:id="" action="ppaction://hlinkshowjump?jump=lastslideviewed"/>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643834" y="642918"/>
            <a:ext cx="1222889" cy="1428760"/>
            <a:chOff x="6357950" y="4214818"/>
            <a:chExt cx="1508641" cy="2228846"/>
          </a:xfrm>
        </p:grpSpPr>
        <p:pic>
          <p:nvPicPr>
            <p:cNvPr id="4" name="Picture 4"/>
            <p:cNvPicPr>
              <a:picLocks noChangeAspect="1" noChangeArrowheads="1"/>
            </p:cNvPicPr>
            <p:nvPr/>
          </p:nvPicPr>
          <p:blipFill>
            <a:blip r:embed="rId2" cstate="print">
              <a:clrChange>
                <a:clrFrom>
                  <a:srgbClr val="FCFEFC"/>
                </a:clrFrom>
                <a:clrTo>
                  <a:srgbClr val="FCFEFC">
                    <a:alpha val="0"/>
                  </a:srgbClr>
                </a:clrTo>
              </a:clrChange>
            </a:blip>
            <a:srcRect/>
            <a:stretch>
              <a:fillRect/>
            </a:stretch>
          </p:blipFill>
          <p:spPr bwMode="auto">
            <a:xfrm>
              <a:off x="6357950" y="4214818"/>
              <a:ext cx="1508641" cy="2228846"/>
            </a:xfrm>
            <a:prstGeom prst="rect">
              <a:avLst/>
            </a:prstGeom>
            <a:noFill/>
            <a:ln w="9525">
              <a:noFill/>
              <a:miter lim="800000"/>
              <a:headEnd/>
              <a:tailEnd/>
            </a:ln>
            <a:effectLst/>
          </p:spPr>
        </p:pic>
        <p:sp>
          <p:nvSpPr>
            <p:cNvPr id="5" name="Скругленный прямоугольник 4"/>
            <p:cNvSpPr/>
            <p:nvPr/>
          </p:nvSpPr>
          <p:spPr>
            <a:xfrm>
              <a:off x="6587757" y="5651724"/>
              <a:ext cx="1071570" cy="6429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solidFill>
                    <a:srgbClr val="C00000"/>
                  </a:solidFill>
                  <a:latin typeface="Arial Narrow" pitchFamily="34" charset="0"/>
                </a:rPr>
                <a:t>3 балла</a:t>
              </a:r>
              <a:endParaRPr lang="ru-RU" sz="1600" b="1" dirty="0">
                <a:solidFill>
                  <a:srgbClr val="C00000"/>
                </a:solidFill>
                <a:latin typeface="Arial Narrow" pitchFamily="34" charset="0"/>
              </a:endParaRPr>
            </a:p>
          </p:txBody>
        </p:sp>
      </p:grpSp>
      <p:sp>
        <p:nvSpPr>
          <p:cNvPr id="6" name="Прямоугольник 5"/>
          <p:cNvSpPr/>
          <p:nvPr/>
        </p:nvSpPr>
        <p:spPr>
          <a:xfrm>
            <a:off x="3714744" y="1142984"/>
            <a:ext cx="2225289" cy="656462"/>
          </a:xfrm>
          <a:prstGeom prst="rect">
            <a:avLst/>
          </a:prstGeom>
        </p:spPr>
        <p:txBody>
          <a:bodyPr wrap="none">
            <a:spAutoFit/>
          </a:bodyPr>
          <a:lstStyle/>
          <a:p>
            <a:pPr lvl="0">
              <a:lnSpc>
                <a:spcPct val="150000"/>
              </a:lnSpc>
              <a:buFont typeface="Wingdings" pitchFamily="2" charset="2"/>
              <a:buChar char="Ø"/>
            </a:pPr>
            <a:r>
              <a:rPr lang="ru-RU" sz="2800" b="1" dirty="0" smtClean="0">
                <a:solidFill>
                  <a:prstClr val="black"/>
                </a:solidFill>
                <a:latin typeface="Arial Narrow" pitchFamily="34" charset="0"/>
              </a:rPr>
              <a:t>Грамматика</a:t>
            </a:r>
          </a:p>
        </p:txBody>
      </p:sp>
      <p:sp>
        <p:nvSpPr>
          <p:cNvPr id="7" name="Прямоугольник 6"/>
          <p:cNvSpPr/>
          <p:nvPr/>
        </p:nvSpPr>
        <p:spPr>
          <a:xfrm>
            <a:off x="2000232" y="2000240"/>
            <a:ext cx="6715172" cy="3416320"/>
          </a:xfrm>
          <a:prstGeom prst="rect">
            <a:avLst/>
          </a:prstGeom>
        </p:spPr>
        <p:txBody>
          <a:bodyPr wrap="square">
            <a:spAutoFit/>
          </a:bodyPr>
          <a:lstStyle/>
          <a:p>
            <a:pPr>
              <a:lnSpc>
                <a:spcPct val="150000"/>
              </a:lnSpc>
              <a:buFont typeface="Wingdings" pitchFamily="2" charset="2"/>
              <a:buChar char="ü"/>
            </a:pPr>
            <a:r>
              <a:rPr lang="ru-RU" sz="2400" dirty="0" smtClean="0">
                <a:latin typeface="Arial Narrow" pitchFamily="34" charset="0"/>
              </a:rPr>
              <a:t>Уместен ли выбор грамматических средств в  </a:t>
            </a:r>
          </a:p>
          <a:p>
            <a:pPr>
              <a:lnSpc>
                <a:spcPct val="150000"/>
              </a:lnSpc>
            </a:pPr>
            <a:r>
              <a:rPr lang="ru-RU" sz="2400" dirty="0" smtClean="0">
                <a:latin typeface="Arial Narrow" pitchFamily="34" charset="0"/>
              </a:rPr>
              <a:t>   соответствии с целью высказывания?</a:t>
            </a:r>
          </a:p>
          <a:p>
            <a:pPr>
              <a:lnSpc>
                <a:spcPct val="150000"/>
              </a:lnSpc>
              <a:buFont typeface="Wingdings" pitchFamily="2" charset="2"/>
              <a:buChar char="ü"/>
            </a:pPr>
            <a:r>
              <a:rPr lang="ru-RU" sz="2400" dirty="0" smtClean="0">
                <a:latin typeface="Arial Narrow" pitchFamily="34" charset="0"/>
              </a:rPr>
              <a:t>Насколько разнообразны грамматические средства, </a:t>
            </a:r>
          </a:p>
          <a:p>
            <a:pPr>
              <a:lnSpc>
                <a:spcPct val="150000"/>
              </a:lnSpc>
            </a:pPr>
            <a:r>
              <a:rPr lang="ru-RU" sz="2400" dirty="0" smtClean="0">
                <a:latin typeface="Arial Narrow" pitchFamily="34" charset="0"/>
              </a:rPr>
              <a:t>   соответствует ли их сложность высокому уровню?</a:t>
            </a:r>
          </a:p>
          <a:p>
            <a:pPr>
              <a:lnSpc>
                <a:spcPct val="150000"/>
              </a:lnSpc>
              <a:buFont typeface="Wingdings" pitchFamily="2" charset="2"/>
              <a:buChar char="ü"/>
            </a:pPr>
            <a:r>
              <a:rPr lang="ru-RU" sz="2400" dirty="0" smtClean="0">
                <a:latin typeface="Arial Narrow" pitchFamily="34" charset="0"/>
              </a:rPr>
              <a:t>Насколько правильно использованы  </a:t>
            </a:r>
          </a:p>
          <a:p>
            <a:pPr>
              <a:lnSpc>
                <a:spcPct val="150000"/>
              </a:lnSpc>
            </a:pPr>
            <a:r>
              <a:rPr lang="ru-RU" sz="2400" dirty="0" smtClean="0">
                <a:latin typeface="Arial Narrow" pitchFamily="34" charset="0"/>
              </a:rPr>
              <a:t>   грамматические средства?</a:t>
            </a:r>
          </a:p>
        </p:txBody>
      </p:sp>
      <p:sp>
        <p:nvSpPr>
          <p:cNvPr id="8" name="Прямоугольник 7"/>
          <p:cNvSpPr/>
          <p:nvPr/>
        </p:nvSpPr>
        <p:spPr>
          <a:xfrm rot="16200000">
            <a:off x="-1100685" y="3315208"/>
            <a:ext cx="4071966" cy="584775"/>
          </a:xfrm>
          <a:prstGeom prst="rect">
            <a:avLst/>
          </a:prstGeom>
        </p:spPr>
        <p:txBody>
          <a:bodyPr wrap="square">
            <a:spAutoFit/>
          </a:bodyPr>
          <a:lstStyle/>
          <a:p>
            <a:pPr algn="dist"/>
            <a:r>
              <a:rPr lang="ru-RU" sz="3200" b="1" dirty="0" smtClean="0">
                <a:latin typeface="Arial Narrow" pitchFamily="34" charset="0"/>
              </a:rPr>
              <a:t>Критерии оценивания</a:t>
            </a:r>
            <a:endParaRPr lang="ru-RU" sz="3200" b="1" dirty="0">
              <a:latin typeface="Arial Narrow" pitchFamily="34" charset="0"/>
            </a:endParaRPr>
          </a:p>
        </p:txBody>
      </p:sp>
      <p:pic>
        <p:nvPicPr>
          <p:cNvPr id="9" name="Рисунок 8" descr="k1545310.jpg">
            <a:hlinkClick r:id="" action="ppaction://hlinkshowjump?jump=lastslideviewed"/>
          </p:cNvPr>
          <p:cNvPicPr>
            <a:picLocks noChangeAspect="1"/>
          </p:cNvPicPr>
          <p:nvPr/>
        </p:nvPicPr>
        <p:blipFill>
          <a:blip r:embed="rId3"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7572396" y="642918"/>
            <a:ext cx="1222889" cy="1428760"/>
            <a:chOff x="6357950" y="4214818"/>
            <a:chExt cx="1508641" cy="2228846"/>
          </a:xfrm>
        </p:grpSpPr>
        <p:pic>
          <p:nvPicPr>
            <p:cNvPr id="3" name="Picture 4"/>
            <p:cNvPicPr>
              <a:picLocks noChangeAspect="1" noChangeArrowheads="1"/>
            </p:cNvPicPr>
            <p:nvPr/>
          </p:nvPicPr>
          <p:blipFill>
            <a:blip r:embed="rId2" cstate="print">
              <a:clrChange>
                <a:clrFrom>
                  <a:srgbClr val="FCFEFC"/>
                </a:clrFrom>
                <a:clrTo>
                  <a:srgbClr val="FCFEFC">
                    <a:alpha val="0"/>
                  </a:srgbClr>
                </a:clrTo>
              </a:clrChange>
            </a:blip>
            <a:srcRect/>
            <a:stretch>
              <a:fillRect/>
            </a:stretch>
          </p:blipFill>
          <p:spPr bwMode="auto">
            <a:xfrm>
              <a:off x="6357950" y="4214818"/>
              <a:ext cx="1508641" cy="2228846"/>
            </a:xfrm>
            <a:prstGeom prst="rect">
              <a:avLst/>
            </a:prstGeom>
            <a:noFill/>
            <a:ln w="9525">
              <a:noFill/>
              <a:miter lim="800000"/>
              <a:headEnd/>
              <a:tailEnd/>
            </a:ln>
            <a:effectLst/>
          </p:spPr>
        </p:pic>
        <p:sp>
          <p:nvSpPr>
            <p:cNvPr id="4" name="Скругленный прямоугольник 3"/>
            <p:cNvSpPr/>
            <p:nvPr/>
          </p:nvSpPr>
          <p:spPr>
            <a:xfrm>
              <a:off x="6587757" y="5651724"/>
              <a:ext cx="1071570" cy="6429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solidFill>
                    <a:srgbClr val="C00000"/>
                  </a:solidFill>
                  <a:latin typeface="Arial Narrow" pitchFamily="34" charset="0"/>
                </a:rPr>
                <a:t>2 балла</a:t>
              </a:r>
              <a:endParaRPr lang="ru-RU" sz="1600" b="1" dirty="0">
                <a:solidFill>
                  <a:srgbClr val="C00000"/>
                </a:solidFill>
                <a:latin typeface="Arial Narrow" pitchFamily="34" charset="0"/>
              </a:endParaRPr>
            </a:p>
          </p:txBody>
        </p:sp>
      </p:grpSp>
      <p:sp>
        <p:nvSpPr>
          <p:cNvPr id="5" name="Прямоугольник 4"/>
          <p:cNvSpPr/>
          <p:nvPr/>
        </p:nvSpPr>
        <p:spPr>
          <a:xfrm>
            <a:off x="2643174" y="1357298"/>
            <a:ext cx="4410182" cy="656462"/>
          </a:xfrm>
          <a:prstGeom prst="rect">
            <a:avLst/>
          </a:prstGeom>
        </p:spPr>
        <p:txBody>
          <a:bodyPr wrap="none">
            <a:spAutoFit/>
          </a:bodyPr>
          <a:lstStyle/>
          <a:p>
            <a:pPr lvl="0">
              <a:lnSpc>
                <a:spcPct val="150000"/>
              </a:lnSpc>
              <a:buFont typeface="Wingdings" pitchFamily="2" charset="2"/>
              <a:buChar char="Ø"/>
            </a:pPr>
            <a:r>
              <a:rPr lang="ru-RU" sz="2800" b="1" dirty="0" smtClean="0">
                <a:solidFill>
                  <a:prstClr val="black"/>
                </a:solidFill>
                <a:latin typeface="Arial Narrow" pitchFamily="34" charset="0"/>
              </a:rPr>
              <a:t>Орфография и пунктуация</a:t>
            </a:r>
            <a:endParaRPr lang="ru-RU" sz="2800" b="1" dirty="0">
              <a:solidFill>
                <a:prstClr val="black"/>
              </a:solidFill>
              <a:latin typeface="Arial Narrow" pitchFamily="34" charset="0"/>
            </a:endParaRPr>
          </a:p>
        </p:txBody>
      </p:sp>
      <p:sp>
        <p:nvSpPr>
          <p:cNvPr id="6" name="Прямоугольник 5"/>
          <p:cNvSpPr/>
          <p:nvPr/>
        </p:nvSpPr>
        <p:spPr>
          <a:xfrm>
            <a:off x="2143108" y="2714620"/>
            <a:ext cx="5857916" cy="576440"/>
          </a:xfrm>
          <a:prstGeom prst="rect">
            <a:avLst/>
          </a:prstGeom>
        </p:spPr>
        <p:txBody>
          <a:bodyPr wrap="square">
            <a:spAutoFit/>
          </a:bodyPr>
          <a:lstStyle/>
          <a:p>
            <a:pPr>
              <a:lnSpc>
                <a:spcPct val="150000"/>
              </a:lnSpc>
              <a:buFont typeface="Wingdings" pitchFamily="2" charset="2"/>
              <a:buChar char="ü"/>
            </a:pPr>
            <a:r>
              <a:rPr lang="ru-RU" sz="2400" dirty="0" smtClean="0">
                <a:latin typeface="Arial Narrow" pitchFamily="34" charset="0"/>
              </a:rPr>
              <a:t>Есть ли ошибки в орфографии и пунктуации?</a:t>
            </a:r>
          </a:p>
        </p:txBody>
      </p:sp>
      <p:sp>
        <p:nvSpPr>
          <p:cNvPr id="7" name="Прямоугольник 6"/>
          <p:cNvSpPr/>
          <p:nvPr/>
        </p:nvSpPr>
        <p:spPr>
          <a:xfrm rot="16200000">
            <a:off x="-1100685" y="3315208"/>
            <a:ext cx="4071966" cy="584775"/>
          </a:xfrm>
          <a:prstGeom prst="rect">
            <a:avLst/>
          </a:prstGeom>
        </p:spPr>
        <p:txBody>
          <a:bodyPr wrap="square">
            <a:spAutoFit/>
          </a:bodyPr>
          <a:lstStyle/>
          <a:p>
            <a:pPr algn="dist"/>
            <a:r>
              <a:rPr lang="ru-RU" sz="3200" b="1" dirty="0" smtClean="0">
                <a:latin typeface="Arial Narrow" pitchFamily="34" charset="0"/>
              </a:rPr>
              <a:t>Критерии оценивания</a:t>
            </a:r>
            <a:endParaRPr lang="ru-RU" sz="3200" b="1" dirty="0">
              <a:latin typeface="Arial Narrow" pitchFamily="34" charset="0"/>
            </a:endParaRPr>
          </a:p>
        </p:txBody>
      </p:sp>
      <p:pic>
        <p:nvPicPr>
          <p:cNvPr id="8" name="Рисунок 7" descr="k1545310.jpg">
            <a:hlinkClick r:id="rId3" action="ppaction://hlinksldjump"/>
          </p:cNvPr>
          <p:cNvPicPr>
            <a:picLocks noChangeAspect="1"/>
          </p:cNvPicPr>
          <p:nvPr/>
        </p:nvPicPr>
        <p:blipFill>
          <a:blip r:embed="rId4" cstate="print">
            <a:clrChange>
              <a:clrFrom>
                <a:srgbClr val="FDFDFD"/>
              </a:clrFrom>
              <a:clrTo>
                <a:srgbClr val="FDFDFD">
                  <a:alpha val="0"/>
                </a:srgbClr>
              </a:clrTo>
            </a:clrChange>
          </a:blip>
          <a:stretch>
            <a:fillRect/>
          </a:stretch>
        </p:blipFill>
        <p:spPr>
          <a:xfrm>
            <a:off x="8474035" y="6222112"/>
            <a:ext cx="587364" cy="542448"/>
          </a:xfrm>
          <a:prstGeom prst="rect">
            <a:avLst/>
          </a:prstGeom>
        </p:spPr>
      </p:pic>
    </p:spTree>
  </p:cSld>
  <p:clrMapOvr>
    <a:masterClrMapping/>
  </p:clrMapOvr>
  <p:transition spd="med" advClick="0">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6753cba73c3841e9e7d3d7f7181c88c14f1fa1c0"/>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849</TotalTime>
  <Words>2551</Words>
  <Application>Microsoft Office PowerPoint</Application>
  <PresentationFormat>Экран (4:3)</PresentationFormat>
  <Paragraphs>279</Paragraphs>
  <Slides>23</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SPEEDxp</dc:creator>
  <cp:lastModifiedBy>User</cp:lastModifiedBy>
  <cp:revision>100</cp:revision>
  <dcterms:created xsi:type="dcterms:W3CDTF">2009-09-15T11:47:47Z</dcterms:created>
  <dcterms:modified xsi:type="dcterms:W3CDTF">2017-03-11T10:27:38Z</dcterms:modified>
</cp:coreProperties>
</file>